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  <p:sldId id="842" r:id="rId18"/>
    <p:sldId id="843" r:id="rId19"/>
    <p:sldId id="844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>
        <p:scale>
          <a:sx n="100" d="100"/>
          <a:sy n="100" d="100"/>
        </p:scale>
        <p:origin x="1188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4" y="1268413"/>
            <a:ext cx="7276191" cy="4897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I, Lt-Class II(</a:t>
            </a:r>
            <a:r>
              <a:rPr lang="ko-KR" altLang="en-US" dirty="0" err="1">
                <a:latin typeface="+mj-lt"/>
              </a:rPr>
              <a:t>구내포토와</a:t>
            </a:r>
            <a:r>
              <a:rPr lang="ko-KR" altLang="en-US" dirty="0">
                <a:latin typeface="+mj-lt"/>
              </a:rPr>
              <a:t> 모델이 약간 차이가 있긴 하네요</a:t>
            </a:r>
            <a:r>
              <a:rPr lang="en-US" altLang="ko-KR" dirty="0">
                <a:latin typeface="+mj-lt"/>
              </a:rPr>
              <a:t>;)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+0.5,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+3.0)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#22 peg </a:t>
            </a:r>
            <a:r>
              <a:rPr lang="en-US" altLang="ko-KR" dirty="0" err="1">
                <a:latin typeface="+mj-lt"/>
              </a:rPr>
              <a:t>lateralis</a:t>
            </a:r>
            <a:r>
              <a:rPr lang="en-US" altLang="ko-KR" dirty="0">
                <a:latin typeface="+mj-lt"/>
              </a:rPr>
              <a:t> and #31, 32 </a:t>
            </a:r>
            <a:r>
              <a:rPr lang="ko-KR" altLang="en-US" dirty="0" err="1">
                <a:latin typeface="+mj-lt"/>
              </a:rPr>
              <a:t>융합치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64756"/>
              </p:ext>
            </p:extLst>
          </p:nvPr>
        </p:nvGraphicFramePr>
        <p:xfrm>
          <a:off x="2163989" y="3908471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8609" y="394112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15214" y="4290241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268413"/>
            <a:ext cx="7427168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rgbClr val="0070C0"/>
                </a:solidFill>
                <a:latin typeface="+mj-lt"/>
              </a:rPr>
              <a:t>비발치</a:t>
            </a:r>
            <a:r>
              <a:rPr lang="en-US" altLang="ko-KR" sz="1800" dirty="0">
                <a:solidFill>
                  <a:srgbClr val="0070C0"/>
                </a:solidFill>
                <a:latin typeface="+mj-lt"/>
              </a:rPr>
              <a:t>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5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+ F-DBS, IDB(#31, 32 </a:t>
            </a:r>
            <a:r>
              <a:rPr lang="ko-KR" altLang="en-US" sz="1800" dirty="0" err="1">
                <a:latin typeface="+mj-lt"/>
              </a:rPr>
              <a:t>융합치</a:t>
            </a:r>
            <a:r>
              <a:rPr lang="en-US" altLang="ko-KR" sz="1800" dirty="0">
                <a:latin typeface="+mj-lt"/>
              </a:rPr>
              <a:t>, #42 </a:t>
            </a:r>
            <a:r>
              <a:rPr lang="ko-KR" altLang="en-US" sz="1800" dirty="0">
                <a:latin typeface="+mj-lt"/>
              </a:rPr>
              <a:t>제외</a:t>
            </a:r>
            <a:r>
              <a:rPr lang="en-US" altLang="ko-KR" sz="1800" dirty="0">
                <a:latin typeface="+mj-lt"/>
              </a:rPr>
              <a:t>),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Molar key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OB/OJ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1800" dirty="0">
                <a:latin typeface="+mj-lt"/>
              </a:rPr>
              <a:t>Finish &amp; </a:t>
            </a:r>
            <a:r>
              <a:rPr lang="en-US" altLang="ko-KR" sz="1800" dirty="0" err="1">
                <a:latin typeface="+mj-lt"/>
              </a:rPr>
              <a:t>debond</a:t>
            </a:r>
            <a:endParaRPr lang="en-US" altLang="ko-KR" sz="18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5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latin typeface="+mj-lt"/>
              </a:rPr>
              <a:t>DML </a:t>
            </a:r>
            <a:r>
              <a:rPr lang="ko-KR" altLang="en-US" sz="1800" dirty="0">
                <a:latin typeface="+mj-lt"/>
              </a:rPr>
              <a:t>한계</a:t>
            </a:r>
            <a:r>
              <a:rPr lang="en-US" altLang="ko-KR" sz="18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latin typeface="+mj-lt"/>
              </a:rPr>
              <a:t>기간</a:t>
            </a:r>
            <a:r>
              <a:rPr lang="en-US" altLang="ko-KR" sz="1800" dirty="0">
                <a:latin typeface="+mj-lt"/>
              </a:rPr>
              <a:t>: 1</a:t>
            </a:r>
            <a:r>
              <a:rPr lang="ko-KR" altLang="en-US" sz="1800" dirty="0">
                <a:latin typeface="+mj-lt"/>
              </a:rPr>
              <a:t>년</a:t>
            </a:r>
            <a:r>
              <a:rPr lang="en-US" altLang="ko-KR" sz="1800" dirty="0">
                <a:latin typeface="+mj-lt"/>
              </a:rPr>
              <a:t>~1</a:t>
            </a:r>
            <a:r>
              <a:rPr lang="ko-KR" altLang="en-US" sz="1800" dirty="0">
                <a:latin typeface="+mj-lt"/>
              </a:rPr>
              <a:t>년</a:t>
            </a:r>
            <a:r>
              <a:rPr lang="en-US" altLang="ko-KR" sz="1800" dirty="0">
                <a:latin typeface="+mj-lt"/>
              </a:rPr>
              <a:t>6</a:t>
            </a:r>
            <a:r>
              <a:rPr lang="ko-KR" altLang="en-US" sz="1800" dirty="0">
                <a:latin typeface="+mj-lt"/>
              </a:rPr>
              <a:t>개월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이 환자분은 돌출이 약간은 있어 보이지만 심하지 않아서 </a:t>
            </a:r>
            <a:r>
              <a:rPr lang="ko-KR" altLang="en-US" sz="2000" dirty="0" err="1"/>
              <a:t>비발치로</a:t>
            </a:r>
            <a:r>
              <a:rPr lang="ko-KR" altLang="en-US" sz="2000" dirty="0"/>
              <a:t> 치료 계획을 세웠습니다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하악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전치부에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융합치가</a:t>
            </a:r>
            <a:r>
              <a:rPr lang="ko-KR" altLang="en-US" sz="2000" dirty="0"/>
              <a:t> 있는데 이럴 때 장치를 각각 붙이나요</a:t>
            </a:r>
            <a:r>
              <a:rPr lang="en-US" altLang="ko-KR" sz="20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하악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전치부의</a:t>
            </a:r>
            <a:r>
              <a:rPr lang="ko-KR" altLang="en-US" sz="2000" dirty="0"/>
              <a:t> 치근 길이가 짧아 보이는데 </a:t>
            </a:r>
            <a:r>
              <a:rPr lang="ko-KR" altLang="en-US" sz="2000" dirty="0" err="1"/>
              <a:t>리퍼를</a:t>
            </a:r>
            <a:r>
              <a:rPr lang="ko-KR" altLang="en-US" sz="2000" dirty="0"/>
              <a:t> 고려하는 것이 나을까요</a:t>
            </a:r>
            <a:r>
              <a:rPr lang="en-US" altLang="ko-KR" sz="2000" dirty="0"/>
              <a:t>?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융합치와</a:t>
            </a:r>
            <a:r>
              <a:rPr lang="ko-KR" altLang="en-US" sz="2000" dirty="0"/>
              <a:t> 배열이 좋지 않은 치아들이 있는데 처음에 어떤 치아를 제외하고 장치를 붙이는 것이 나을까요</a:t>
            </a:r>
            <a:r>
              <a:rPr lang="en-US" altLang="ko-KR" sz="20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상악에</a:t>
            </a:r>
            <a:r>
              <a:rPr lang="ko-KR" altLang="en-US" sz="2000" dirty="0"/>
              <a:t> 좌측 </a:t>
            </a:r>
            <a:r>
              <a:rPr lang="ko-KR" altLang="en-US" sz="2000" dirty="0" err="1"/>
              <a:t>왜소치가</a:t>
            </a:r>
            <a:r>
              <a:rPr lang="ko-KR" altLang="en-US" sz="2000" dirty="0"/>
              <a:t> 있는 것을 고려하면 </a:t>
            </a:r>
            <a:r>
              <a:rPr lang="ko-KR" altLang="en-US" sz="2000" dirty="0" err="1"/>
              <a:t>미드라인이</a:t>
            </a:r>
            <a:r>
              <a:rPr lang="ko-KR" altLang="en-US" sz="2000" dirty="0"/>
              <a:t> 왼쪽으로 틀어져 </a:t>
            </a:r>
            <a:r>
              <a:rPr lang="ko-KR" altLang="en-US" sz="2000" dirty="0" err="1"/>
              <a:t>있을것</a:t>
            </a:r>
            <a:r>
              <a:rPr lang="ko-KR" altLang="en-US" sz="2000" dirty="0"/>
              <a:t> 같은데 환자를 봤을 때는 크게 틀어져 보이지는 않았습니다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자료만으로 보셨을 때 제가 잘 확인한 것인지 </a:t>
            </a:r>
            <a:r>
              <a:rPr lang="ko-KR" altLang="en-US" sz="2000" dirty="0" err="1"/>
              <a:t>맞다면</a:t>
            </a:r>
            <a:r>
              <a:rPr lang="ko-KR" altLang="en-US" sz="2000" dirty="0"/>
              <a:t> 크게 개선 안해도 되는지 문의 드립니다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78812A-A74A-CC89-2C08-6FC3EF98E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A2B875-59C7-32A8-AE57-E1038CD19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8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/>
              <a:t>비발치</a:t>
            </a:r>
            <a:r>
              <a:rPr lang="en-US" altLang="ko-KR" sz="2000" dirty="0"/>
              <a:t> </a:t>
            </a:r>
            <a:r>
              <a:rPr lang="ko-KR" altLang="en-US" sz="2000" dirty="0"/>
              <a:t>치료가 </a:t>
            </a:r>
            <a:r>
              <a:rPr lang="ko-KR" altLang="en-US" sz="2000" dirty="0" err="1"/>
              <a:t>좋을것</a:t>
            </a:r>
            <a:r>
              <a:rPr lang="ko-KR" altLang="en-US" sz="2000" dirty="0"/>
              <a:t> 으로 생각됩니다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하악</a:t>
            </a:r>
            <a:r>
              <a:rPr lang="ko-KR" altLang="en-US" sz="2000" dirty="0"/>
              <a:t> 전치의 치근길이가 약간 짧고</a:t>
            </a:r>
            <a:r>
              <a:rPr lang="en-US" altLang="ko-KR" sz="2000" dirty="0"/>
              <a:t>, </a:t>
            </a:r>
            <a:r>
              <a:rPr lang="ko-KR" altLang="en-US" sz="2000" dirty="0"/>
              <a:t>전체적으로도 치근의 길이가 짧은 편입니다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비발치</a:t>
            </a:r>
            <a:r>
              <a:rPr lang="ko-KR" altLang="en-US" sz="2000" dirty="0"/>
              <a:t> 교정을 진행한다면 치근 길이가 의뢰를 </a:t>
            </a:r>
            <a:r>
              <a:rPr lang="ko-KR" altLang="en-US" sz="2000" dirty="0" err="1"/>
              <a:t>해야할</a:t>
            </a:r>
            <a:r>
              <a:rPr lang="ko-KR" altLang="en-US" sz="2000" dirty="0"/>
              <a:t> 정도로 보이지는 않습니다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오히려</a:t>
            </a:r>
            <a:r>
              <a:rPr lang="en-US" altLang="ko-KR" sz="2000" dirty="0"/>
              <a:t>, </a:t>
            </a:r>
            <a:r>
              <a:rPr lang="ko-KR" altLang="en-US" sz="2000" dirty="0"/>
              <a:t>융합치의 처치가 어렵다면 의뢰를 </a:t>
            </a:r>
            <a:r>
              <a:rPr lang="ko-KR" altLang="en-US" sz="2000" dirty="0" err="1"/>
              <a:t>하는것이</a:t>
            </a:r>
            <a:r>
              <a:rPr lang="ko-KR" altLang="en-US" sz="2000" dirty="0"/>
              <a:t> 좋을 수가 있습니다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상악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전치부</a:t>
            </a:r>
            <a:r>
              <a:rPr lang="en-US" altLang="ko-KR" sz="2000" dirty="0"/>
              <a:t>(</a:t>
            </a:r>
            <a:r>
              <a:rPr lang="ko-KR" altLang="en-US" sz="2000" dirty="0"/>
              <a:t>특히</a:t>
            </a:r>
            <a:r>
              <a:rPr lang="en-US" altLang="ko-KR" sz="2000" dirty="0"/>
              <a:t>, #21) </a:t>
            </a:r>
            <a:r>
              <a:rPr lang="ko-KR" altLang="en-US" sz="2000" dirty="0"/>
              <a:t>가</a:t>
            </a:r>
            <a:r>
              <a:rPr lang="en-US" altLang="ko-KR" sz="2000" dirty="0"/>
              <a:t> </a:t>
            </a:r>
            <a:r>
              <a:rPr lang="ko-KR" altLang="en-US" sz="2000" dirty="0"/>
              <a:t>배열되고 </a:t>
            </a:r>
            <a:r>
              <a:rPr lang="en-US" altLang="ko-KR" sz="2000" dirty="0"/>
              <a:t>leveling </a:t>
            </a:r>
            <a:r>
              <a:rPr lang="ko-KR" altLang="en-US" sz="2000" dirty="0"/>
              <a:t>되면 </a:t>
            </a:r>
            <a:r>
              <a:rPr lang="ko-KR" altLang="en-US" sz="2000" dirty="0" err="1"/>
              <a:t>하악에</a:t>
            </a:r>
            <a:r>
              <a:rPr lang="ko-KR" altLang="en-US" sz="2000" dirty="0"/>
              <a:t> 장치를 붙여야 </a:t>
            </a:r>
            <a:r>
              <a:rPr lang="ko-KR" altLang="en-US" sz="2000" dirty="0" err="1"/>
              <a:t>하악</a:t>
            </a:r>
            <a:r>
              <a:rPr lang="ko-KR" altLang="en-US" sz="2000" dirty="0"/>
              <a:t> 전치부의 배열이 쉬워집니다</a:t>
            </a:r>
            <a:r>
              <a:rPr lang="en-US" altLang="ko-KR" sz="2000" dirty="0"/>
              <a:t>. </a:t>
            </a:r>
            <a:r>
              <a:rPr lang="ko-KR" altLang="en-US" sz="2000" dirty="0"/>
              <a:t>융합치로 인해 </a:t>
            </a:r>
            <a:r>
              <a:rPr lang="en-US" altLang="ko-KR" sz="2000" dirty="0"/>
              <a:t>#31,32</a:t>
            </a:r>
            <a:r>
              <a:rPr lang="ko-KR" altLang="en-US" sz="2000" dirty="0"/>
              <a:t>는</a:t>
            </a:r>
            <a:r>
              <a:rPr lang="en-US" altLang="ko-KR" sz="2000" dirty="0"/>
              <a:t> </a:t>
            </a:r>
            <a:r>
              <a:rPr lang="ko-KR" altLang="en-US" sz="2000" dirty="0"/>
              <a:t>처음에 붙이기는 어려워 보이고</a:t>
            </a:r>
            <a:r>
              <a:rPr lang="en-US" altLang="ko-KR" sz="2000" dirty="0"/>
              <a:t>, #41</a:t>
            </a:r>
            <a:r>
              <a:rPr lang="ko-KR" altLang="en-US" sz="2000" dirty="0"/>
              <a:t>만 붙여서 </a:t>
            </a:r>
            <a:r>
              <a:rPr lang="en-US" altLang="ko-KR" sz="2000" dirty="0"/>
              <a:t>#31,32,42 </a:t>
            </a:r>
            <a:r>
              <a:rPr lang="ko-KR" altLang="en-US" sz="2000" dirty="0"/>
              <a:t>공간을 먼저 만들어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niti</a:t>
            </a:r>
            <a:r>
              <a:rPr lang="ko-KR" altLang="en-US" sz="2000" dirty="0"/>
              <a:t> </a:t>
            </a:r>
            <a:r>
              <a:rPr lang="en-US" altLang="ko-KR" sz="2000" dirty="0"/>
              <a:t>overlay</a:t>
            </a:r>
            <a:r>
              <a:rPr lang="ko-KR" altLang="en-US" sz="2000" dirty="0"/>
              <a:t>를 이용하는 것이 좋을 것으로 판단됩니다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융합치는 </a:t>
            </a:r>
            <a:r>
              <a:rPr lang="en-US" altLang="ko-KR" sz="2000" dirty="0"/>
              <a:t>#31 </a:t>
            </a:r>
            <a:r>
              <a:rPr lang="ko-KR" altLang="en-US" sz="2000" dirty="0"/>
              <a:t>만 먼저 붙여서 진행을 하고</a:t>
            </a:r>
            <a:r>
              <a:rPr lang="en-US" altLang="ko-KR" sz="2000" dirty="0"/>
              <a:t>, control </a:t>
            </a:r>
            <a:r>
              <a:rPr lang="ko-KR" altLang="en-US" sz="2000" dirty="0"/>
              <a:t>이 잘 안되면 </a:t>
            </a:r>
            <a:r>
              <a:rPr lang="en-US" altLang="ko-KR" sz="2000" dirty="0"/>
              <a:t>#32</a:t>
            </a:r>
            <a:r>
              <a:rPr lang="ko-KR" altLang="en-US" sz="2000" dirty="0"/>
              <a:t>도 붙여서 진행을 하면 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89321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구외 스마일 사진을 회전수정해 두었습니다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상악</a:t>
            </a:r>
            <a:r>
              <a:rPr lang="ko-KR" altLang="en-US" sz="2000" dirty="0"/>
              <a:t> 전치의 </a:t>
            </a:r>
            <a:r>
              <a:rPr lang="ko-KR" altLang="en-US" sz="2000" dirty="0" err="1"/>
              <a:t>미드라인이</a:t>
            </a:r>
            <a:r>
              <a:rPr lang="ko-KR" altLang="en-US" sz="2000" dirty="0"/>
              <a:t> 좌측으로 </a:t>
            </a:r>
            <a:r>
              <a:rPr lang="ko-KR" altLang="en-US" sz="2000" dirty="0" err="1"/>
              <a:t>편위는</a:t>
            </a:r>
            <a:r>
              <a:rPr lang="ko-KR" altLang="en-US" sz="2000" dirty="0"/>
              <a:t> 조금 있습니다</a:t>
            </a:r>
            <a:r>
              <a:rPr lang="en-US" altLang="ko-KR" sz="2000" dirty="0"/>
              <a:t>. #12 </a:t>
            </a:r>
            <a:r>
              <a:rPr lang="ko-KR" altLang="en-US" sz="2000" dirty="0"/>
              <a:t>를 제 크기로 만들면 좋은데</a:t>
            </a:r>
            <a:r>
              <a:rPr lang="en-US" altLang="ko-KR" sz="2000" dirty="0"/>
              <a:t>, </a:t>
            </a:r>
            <a:r>
              <a:rPr lang="ko-KR" altLang="en-US" sz="2000" dirty="0"/>
              <a:t>만약</a:t>
            </a:r>
            <a:r>
              <a:rPr lang="en-US" altLang="ko-KR" sz="2000" dirty="0"/>
              <a:t>, </a:t>
            </a:r>
            <a:r>
              <a:rPr lang="ko-KR" altLang="en-US" sz="2000" dirty="0"/>
              <a:t>그냥 쓴다면 구치부는 현재의</a:t>
            </a:r>
            <a:r>
              <a:rPr lang="en-US" altLang="ko-KR" sz="2000" dirty="0"/>
              <a:t> class</a:t>
            </a:r>
            <a:r>
              <a:rPr lang="ko-KR" altLang="en-US" sz="2000" dirty="0"/>
              <a:t> </a:t>
            </a:r>
            <a:r>
              <a:rPr lang="en-US" altLang="ko-KR" sz="2000" dirty="0"/>
              <a:t>II molar key </a:t>
            </a:r>
            <a:r>
              <a:rPr lang="ko-KR" altLang="en-US" sz="2000" dirty="0"/>
              <a:t>로 마무리 해야 합니다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미드라인 </a:t>
            </a:r>
            <a:r>
              <a:rPr lang="ko-KR" altLang="en-US" sz="2000" dirty="0" err="1"/>
              <a:t>편위는</a:t>
            </a:r>
            <a:r>
              <a:rPr lang="ko-KR" altLang="en-US" sz="2000" dirty="0"/>
              <a:t> 작은 양이므로</a:t>
            </a:r>
            <a:r>
              <a:rPr lang="en-US" altLang="ko-KR" sz="2000" dirty="0"/>
              <a:t>, </a:t>
            </a:r>
            <a:r>
              <a:rPr lang="ko-KR" altLang="en-US" sz="2000" dirty="0"/>
              <a:t>환자 및 보호자와 이 부분에 대해서 상담을 하고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측절치</a:t>
            </a:r>
            <a:r>
              <a:rPr lang="ko-KR" altLang="en-US" sz="2000" dirty="0"/>
              <a:t> 크기와 </a:t>
            </a:r>
            <a:r>
              <a:rPr lang="ko-KR" altLang="en-US" sz="2000" dirty="0" err="1"/>
              <a:t>미드라인을</a:t>
            </a:r>
            <a:r>
              <a:rPr lang="ko-KR" altLang="en-US" sz="2000" dirty="0"/>
              <a:t> 신경을 쓰지 않는다면 한계점에 대해서 설명을 드리고</a:t>
            </a:r>
            <a:r>
              <a:rPr lang="en-US" altLang="ko-KR" sz="2000" dirty="0"/>
              <a:t>, </a:t>
            </a:r>
            <a:r>
              <a:rPr lang="ko-KR" altLang="en-US" sz="2000" dirty="0"/>
              <a:t>굳이 개선시키지 않아도 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좋은 결과가 있기를 바랍니다</a:t>
            </a:r>
            <a:r>
              <a:rPr lang="en-US" altLang="ko-KR" sz="2000"/>
              <a:t>.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61187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이도경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2011.02.23/ 12Y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치과에서 검진할 때 나중에 교정치료 필요할 수 있다고 들어서 가능한 시기 되었는지 상담 원해요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450031" y="1108857"/>
            <a:ext cx="4017653" cy="50598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3" y="1070910"/>
            <a:ext cx="4000842" cy="512713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1836" y="3204368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4" y="1039410"/>
            <a:ext cx="4073297" cy="50132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39410"/>
            <a:ext cx="3960820" cy="514183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54834" y="4145280"/>
            <a:ext cx="435429" cy="1123406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5" y="205998"/>
            <a:ext cx="3258926" cy="21726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61" y="4694237"/>
            <a:ext cx="3206054" cy="21373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6" y="2517932"/>
            <a:ext cx="3234799" cy="21565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41" y="2520501"/>
            <a:ext cx="3030041" cy="20200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57" y="2537704"/>
            <a:ext cx="2978434" cy="198562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71433" y="298082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8930" y="376556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1192" y="2803009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47" y="125343"/>
            <a:ext cx="3518175" cy="235172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47" y="4592556"/>
            <a:ext cx="3191295" cy="21332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16" y="2467864"/>
            <a:ext cx="3154913" cy="21088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32" y="2493668"/>
            <a:ext cx="2954320" cy="1974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04" y="2576601"/>
            <a:ext cx="2952795" cy="19737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1">
            <a:off x="84314" y="4924091"/>
            <a:ext cx="2766128" cy="18490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" y="499335"/>
            <a:ext cx="2683441" cy="17937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9" y="564139"/>
            <a:ext cx="2683441" cy="1793744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1942578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" y="1605742"/>
            <a:ext cx="9044247" cy="36465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2199"/>
            <a:ext cx="7524328" cy="542006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787654C-480E-9EDD-8FB0-DEB7E25665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44208" y="2439628"/>
            <a:ext cx="288032" cy="350965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2783683" cy="37208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2783683" cy="3720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19670</TotalTime>
  <Words>655</Words>
  <Application>Microsoft Office PowerPoint</Application>
  <PresentationFormat>화면 슬라이드 쇼(4:3)</PresentationFormat>
  <Paragraphs>118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굴림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 1</vt:lpstr>
      <vt:lpstr>Trouble shooting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784</cp:revision>
  <dcterms:created xsi:type="dcterms:W3CDTF">2005-05-18T11:28:50Z</dcterms:created>
  <dcterms:modified xsi:type="dcterms:W3CDTF">2024-02-03T13:21:27Z</dcterms:modified>
</cp:coreProperties>
</file>