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0" r:id="rId12"/>
    <p:sldId id="814" r:id="rId13"/>
    <p:sldId id="824" r:id="rId14"/>
    <p:sldId id="791" r:id="rId15"/>
    <p:sldId id="825" r:id="rId16"/>
    <p:sldId id="819" r:id="rId17"/>
    <p:sldId id="842" r:id="rId18"/>
    <p:sldId id="84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>
        <p:scale>
          <a:sx n="100" d="100"/>
          <a:sy n="100" d="100"/>
        </p:scale>
        <p:origin x="1902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9" y="1412776"/>
            <a:ext cx="6894901" cy="4897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I(?)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OB/OJ=1.5/0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err="1">
                <a:solidFill>
                  <a:srgbClr val="FF0000"/>
                </a:solidFill>
                <a:latin typeface="Arial"/>
              </a:rPr>
              <a:t>Mn</a:t>
            </a:r>
            <a:r>
              <a:rPr lang="en-US" altLang="ko-KR" dirty="0">
                <a:solidFill>
                  <a:srgbClr val="FF0000"/>
                </a:solidFill>
                <a:latin typeface="Arial"/>
              </a:rPr>
              <a:t> supernumerary tooth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0,5)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-3.0, Mn:9.0)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10067"/>
              </p:ext>
            </p:extLst>
          </p:nvPr>
        </p:nvGraphicFramePr>
        <p:xfrm>
          <a:off x="3100933" y="2789238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1 B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1 2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3736"/>
              </p:ext>
            </p:extLst>
          </p:nvPr>
        </p:nvGraphicFramePr>
        <p:xfrm>
          <a:off x="2355578" y="371688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9238" y="3740831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7764" y="4116070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supernumerary tooth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endParaRPr lang="en-US" altLang="ko-KR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solidFill>
                  <a:srgbClr val="0070C0"/>
                </a:solidFill>
              </a:rPr>
              <a:t>하악</a:t>
            </a:r>
            <a:r>
              <a:rPr lang="ko-KR" altLang="en-US" sz="2000" dirty="0">
                <a:solidFill>
                  <a:srgbClr val="0070C0"/>
                </a:solidFill>
              </a:rPr>
              <a:t> 과잉치 발치</a:t>
            </a:r>
            <a:r>
              <a:rPr lang="en-US" altLang="ko-KR" sz="2000" dirty="0">
                <a:solidFill>
                  <a:srgbClr val="0070C0"/>
                </a:solidFill>
              </a:rPr>
              <a:t>, DBS</a:t>
            </a:r>
          </a:p>
          <a:p>
            <a:pPr marL="0" indent="0">
              <a:buNone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#32(</a:t>
            </a:r>
            <a:r>
              <a:rPr lang="ko-KR" altLang="en-US" sz="2000" dirty="0"/>
              <a:t>과잉치</a:t>
            </a:r>
            <a:r>
              <a:rPr lang="en-US" altLang="ko-KR" sz="2000" dirty="0"/>
              <a:t>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F-DBS(or 2X4 bonding)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Alignment and </a:t>
            </a:r>
            <a:r>
              <a:rPr lang="ko-KR" altLang="en-US" sz="2000" dirty="0" err="1"/>
              <a:t>반대교합</a:t>
            </a:r>
            <a:r>
              <a:rPr lang="ko-KR" altLang="en-US" sz="2000" dirty="0"/>
              <a:t> 해소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#32 </a:t>
            </a:r>
            <a:r>
              <a:rPr lang="ko-KR" altLang="en-US" sz="2000" dirty="0" err="1"/>
              <a:t>맹출하면</a:t>
            </a:r>
            <a:r>
              <a:rPr lang="ko-KR" altLang="en-US" sz="2000" dirty="0"/>
              <a:t> </a:t>
            </a:r>
            <a:r>
              <a:rPr lang="en-US" altLang="ko-KR" sz="2000" dirty="0"/>
              <a:t>bonding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Re alignment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/>
              <a:t>영구치 맹출 완료 후 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:6</a:t>
            </a:r>
            <a:r>
              <a:rPr lang="ko-KR" altLang="en-US" sz="2000" dirty="0"/>
              <a:t>개월</a:t>
            </a:r>
            <a:r>
              <a:rPr lang="en-US" altLang="ko-KR" sz="2000" dirty="0"/>
              <a:t>~1</a:t>
            </a:r>
            <a:r>
              <a:rPr lang="ko-KR" altLang="en-US" sz="2000" dirty="0"/>
              <a:t>년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63272" cy="4905846"/>
          </a:xfrm>
        </p:spPr>
        <p:txBody>
          <a:bodyPr/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편측으로만</a:t>
            </a:r>
            <a:r>
              <a:rPr lang="ko-KR" altLang="en-US" sz="2200" dirty="0"/>
              <a:t> 반대 교합이 있고 </a:t>
            </a:r>
            <a:r>
              <a:rPr lang="en-US" altLang="ko-KR" sz="2200" dirty="0"/>
              <a:t>30</a:t>
            </a:r>
            <a:r>
              <a:rPr lang="ko-KR" altLang="en-US" sz="2200" dirty="0" err="1"/>
              <a:t>번대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전치부에</a:t>
            </a:r>
            <a:r>
              <a:rPr lang="ko-KR" altLang="en-US" sz="2200" dirty="0"/>
              <a:t> 치아가 하나 더 있는 환자입니다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/>
              <a:t>이런</a:t>
            </a:r>
            <a:r>
              <a:rPr lang="en-US" altLang="ko-KR" sz="2200" dirty="0"/>
              <a:t> </a:t>
            </a:r>
            <a:r>
              <a:rPr lang="ko-KR" altLang="en-US" sz="2200" dirty="0"/>
              <a:t>환자에서 </a:t>
            </a:r>
            <a:r>
              <a:rPr lang="en-US" altLang="ko-KR" sz="2200" dirty="0"/>
              <a:t>CR </a:t>
            </a:r>
            <a:r>
              <a:rPr lang="ko-KR" altLang="en-US" sz="2200" dirty="0" err="1"/>
              <a:t>세팔로를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찍는것이</a:t>
            </a:r>
            <a:r>
              <a:rPr lang="ko-KR" altLang="en-US" sz="2200" dirty="0"/>
              <a:t> 좀 애매해서 일단 </a:t>
            </a:r>
            <a:r>
              <a:rPr lang="en-US" altLang="ko-KR" sz="2200" dirty="0"/>
              <a:t>CO </a:t>
            </a:r>
            <a:r>
              <a:rPr lang="ko-KR" altLang="en-US" sz="2200" dirty="0"/>
              <a:t>상태 </a:t>
            </a:r>
            <a:r>
              <a:rPr lang="ko-KR" altLang="en-US" sz="2200" dirty="0" err="1"/>
              <a:t>세팔로만</a:t>
            </a:r>
            <a:r>
              <a:rPr lang="ko-KR" altLang="en-US" sz="2200" dirty="0"/>
              <a:t> 촬영했는데요</a:t>
            </a:r>
            <a:r>
              <a:rPr lang="en-US" altLang="ko-KR" sz="2200" dirty="0"/>
              <a:t>. </a:t>
            </a:r>
            <a:r>
              <a:rPr lang="ko-KR" altLang="en-US" sz="2200" dirty="0"/>
              <a:t> </a:t>
            </a:r>
            <a:r>
              <a:rPr lang="en-US" altLang="ko-KR" sz="2200" dirty="0"/>
              <a:t>A point </a:t>
            </a:r>
            <a:r>
              <a:rPr lang="ko-KR" altLang="en-US" sz="2200" dirty="0"/>
              <a:t>정확한 </a:t>
            </a:r>
            <a:r>
              <a:rPr lang="ko-KR" altLang="en-US" sz="2200" dirty="0" err="1"/>
              <a:t>마킹이</a:t>
            </a:r>
            <a:r>
              <a:rPr lang="ko-KR" altLang="en-US" sz="2200" dirty="0"/>
              <a:t> 어려워서 약간 </a:t>
            </a:r>
            <a:r>
              <a:rPr lang="en-US" altLang="ko-KR" sz="2200" dirty="0"/>
              <a:t>Class III </a:t>
            </a:r>
            <a:r>
              <a:rPr lang="ko-KR" altLang="en-US" sz="2200" dirty="0"/>
              <a:t>경향이 있는 것 같지만 심하지 않고 </a:t>
            </a:r>
            <a:r>
              <a:rPr lang="en-US" altLang="ko-KR" sz="2200" dirty="0"/>
              <a:t>30</a:t>
            </a:r>
            <a:r>
              <a:rPr lang="ko-KR" altLang="en-US" sz="2200" dirty="0" err="1"/>
              <a:t>번대</a:t>
            </a:r>
            <a:r>
              <a:rPr lang="ko-KR" altLang="en-US" sz="2200" dirty="0"/>
              <a:t> 치아가 하나 더 있어서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전치부가</a:t>
            </a:r>
            <a:r>
              <a:rPr lang="ko-KR" altLang="en-US" sz="2200" dirty="0"/>
              <a:t> </a:t>
            </a:r>
            <a:r>
              <a:rPr lang="en-US" altLang="ko-KR" sz="2200" dirty="0"/>
              <a:t>flaring </a:t>
            </a:r>
            <a:r>
              <a:rPr lang="ko-KR" altLang="en-US" sz="2200" dirty="0"/>
              <a:t>경향이 생기면서 </a:t>
            </a:r>
            <a:r>
              <a:rPr lang="ko-KR" altLang="en-US" sz="2200" dirty="0" err="1"/>
              <a:t>반대교합이</a:t>
            </a:r>
            <a:r>
              <a:rPr lang="ko-KR" altLang="en-US" sz="2200" dirty="0"/>
              <a:t> 생긴 것이 아닌가 생각해 보았습니다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/>
              <a:t>그래서 치료 계획을 치아 하나 발치하고 </a:t>
            </a:r>
            <a:r>
              <a:rPr lang="en-US" altLang="ko-KR" sz="2200" dirty="0"/>
              <a:t>DBS </a:t>
            </a:r>
            <a:r>
              <a:rPr lang="ko-KR" altLang="en-US" sz="2200" dirty="0"/>
              <a:t>하는 것으로 세웠는데 진단 분석과 치료 계획이 적절한지</a:t>
            </a:r>
            <a:r>
              <a:rPr lang="en-US" altLang="ko-KR" sz="2200" dirty="0"/>
              <a:t>, </a:t>
            </a:r>
            <a:r>
              <a:rPr lang="ko-KR" altLang="en-US" sz="2200" dirty="0"/>
              <a:t>발치하고 치료하는 것이 </a:t>
            </a:r>
            <a:r>
              <a:rPr lang="ko-KR" altLang="en-US" sz="2200" dirty="0" err="1"/>
              <a:t>맞다면</a:t>
            </a:r>
            <a:r>
              <a:rPr lang="ko-KR" altLang="en-US" sz="2200" dirty="0"/>
              <a:t> 발치 치아가 맞는지 조언 부탁 드립니다</a:t>
            </a:r>
            <a:r>
              <a:rPr lang="en-US" altLang="ko-KR" sz="2200" dirty="0"/>
              <a:t>. </a:t>
            </a:r>
          </a:p>
          <a:p>
            <a:r>
              <a:rPr lang="en-US" altLang="ko-KR" sz="2200" dirty="0"/>
              <a:t>30</a:t>
            </a:r>
            <a:r>
              <a:rPr lang="ko-KR" altLang="en-US" sz="2200" dirty="0" err="1"/>
              <a:t>번대</a:t>
            </a:r>
            <a:r>
              <a:rPr lang="ko-KR" altLang="en-US" sz="2200" dirty="0"/>
              <a:t> 과잉치로 보이는 치아와 </a:t>
            </a:r>
            <a:r>
              <a:rPr lang="ko-KR" altLang="en-US" sz="2200" dirty="0" err="1"/>
              <a:t>미맹출된</a:t>
            </a:r>
            <a:r>
              <a:rPr lang="ko-KR" altLang="en-US" sz="2200" dirty="0"/>
              <a:t> 치아는 치근 부분에서 융합된 치아는 아닌 것이겠죠</a:t>
            </a:r>
            <a:r>
              <a:rPr lang="en-US" altLang="ko-KR" sz="2200" dirty="0"/>
              <a:t>?(</a:t>
            </a:r>
            <a:r>
              <a:rPr lang="ko-KR" altLang="en-US" sz="2200" dirty="0" err="1"/>
              <a:t>치근단이나</a:t>
            </a:r>
            <a:r>
              <a:rPr lang="ko-KR" altLang="en-US" sz="2200" dirty="0"/>
              <a:t> </a:t>
            </a:r>
            <a:r>
              <a:rPr lang="en-US" altLang="ko-KR" sz="2200" dirty="0"/>
              <a:t>CT </a:t>
            </a:r>
            <a:r>
              <a:rPr lang="ko-KR" altLang="en-US" sz="2200" dirty="0"/>
              <a:t>등을 추가로 촬영해야 할까요</a:t>
            </a:r>
            <a:r>
              <a:rPr lang="en-US" altLang="ko-KR" sz="2200" dirty="0"/>
              <a:t>?)</a:t>
            </a:r>
          </a:p>
          <a:p>
            <a:r>
              <a:rPr lang="ko-KR" altLang="en-US" sz="2200" dirty="0"/>
              <a:t>돌출의 정도가 추후 발치 교정 가능성도 있을까요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F64481-693C-8CE1-C411-6EACE2435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B9A048-D2E9-69E6-7089-7A6886CCA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01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8F7367-7E93-0254-6A8D-ABDD6EAF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9D7F91-A73E-8734-6D1B-1C0D9E59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err="1"/>
              <a:t>Ceph</a:t>
            </a:r>
            <a:r>
              <a:rPr lang="ko-KR" altLang="en-US" sz="2000" dirty="0"/>
              <a:t> 사진을 보면 </a:t>
            </a:r>
            <a:r>
              <a:rPr lang="en-US" altLang="ko-KR" sz="2000" dirty="0"/>
              <a:t>ear rod </a:t>
            </a:r>
            <a:r>
              <a:rPr lang="ko-KR" altLang="en-US" sz="2000" dirty="0"/>
              <a:t>가 많이 어긋나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고개가 돌아간 채 촬영이 </a:t>
            </a:r>
            <a:r>
              <a:rPr lang="ko-KR" altLang="en-US" sz="2000" dirty="0" err="1"/>
              <a:t>된것</a:t>
            </a:r>
            <a:r>
              <a:rPr lang="ko-KR" altLang="en-US" sz="2000" dirty="0"/>
              <a:t> 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그래서 정확한 정보를 얻는데 에는 한계가 있을 수 있습니다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전치부</a:t>
            </a:r>
            <a:r>
              <a:rPr lang="ko-KR" altLang="en-US" sz="2000" dirty="0"/>
              <a:t> 반대교합시 </a:t>
            </a:r>
            <a:r>
              <a:rPr lang="en-US" altLang="ko-KR" sz="2000" dirty="0"/>
              <a:t>CR</a:t>
            </a:r>
            <a:r>
              <a:rPr lang="ko-KR" altLang="en-US" sz="2000" dirty="0"/>
              <a:t> 상태로 엑스레이를 찍는 것과는 별개로 </a:t>
            </a:r>
            <a:r>
              <a:rPr lang="ko-KR" altLang="en-US" sz="2000" dirty="0" err="1"/>
              <a:t>체어상에서</a:t>
            </a:r>
            <a:r>
              <a:rPr lang="ko-KR" altLang="en-US" sz="2000" dirty="0"/>
              <a:t> </a:t>
            </a:r>
            <a:r>
              <a:rPr lang="en-US" altLang="ko-KR" sz="2000" dirty="0"/>
              <a:t>CR, CO </a:t>
            </a:r>
            <a:r>
              <a:rPr lang="ko-KR" altLang="en-US" sz="2000" dirty="0"/>
              <a:t>를 확인하고</a:t>
            </a:r>
            <a:r>
              <a:rPr lang="en-US" altLang="ko-KR" sz="2000" dirty="0"/>
              <a:t>, CR/CO discrepancy</a:t>
            </a:r>
            <a:r>
              <a:rPr lang="ko-KR" altLang="en-US" sz="2000" dirty="0"/>
              <a:t>를 기재해 두어야 합니다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주어진 </a:t>
            </a:r>
            <a:r>
              <a:rPr lang="en-US" altLang="ko-KR" sz="2000" dirty="0" err="1"/>
              <a:t>ceph</a:t>
            </a:r>
            <a:r>
              <a:rPr lang="en-US" altLang="ko-KR" sz="2000" dirty="0"/>
              <a:t> </a:t>
            </a:r>
            <a:r>
              <a:rPr lang="ko-KR" altLang="en-US" sz="2000" dirty="0"/>
              <a:t>으로 봤을 때는 </a:t>
            </a:r>
            <a:r>
              <a:rPr lang="ko-KR" altLang="en-US" sz="2000" dirty="0" err="1"/>
              <a:t>골격적인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문제라기</a:t>
            </a:r>
            <a:r>
              <a:rPr lang="ko-KR" altLang="en-US" sz="2000" dirty="0"/>
              <a:t> 보다는 </a:t>
            </a:r>
            <a:r>
              <a:rPr lang="en-US" altLang="ko-KR" sz="2000" dirty="0"/>
              <a:t>#21 </a:t>
            </a:r>
            <a:r>
              <a:rPr lang="ko-KR" altLang="en-US" sz="2000" dirty="0"/>
              <a:t>치아의 </a:t>
            </a:r>
            <a:r>
              <a:rPr lang="en-US" altLang="ko-KR" sz="2000" dirty="0" err="1"/>
              <a:t>linguoversion</a:t>
            </a:r>
            <a:r>
              <a:rPr lang="en-US" altLang="ko-KR" sz="2000" dirty="0"/>
              <a:t> </a:t>
            </a:r>
            <a:r>
              <a:rPr lang="ko-KR" altLang="en-US" sz="2000" dirty="0"/>
              <a:t>이 반대교합의 원인으로 보입니다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이를 해결하는 방법으로는 </a:t>
            </a:r>
            <a:r>
              <a:rPr lang="en-US" altLang="ko-KR" sz="2000" dirty="0"/>
              <a:t>push-spring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가철성</a:t>
            </a:r>
            <a:r>
              <a:rPr lang="ko-KR" altLang="en-US" sz="2000" dirty="0"/>
              <a:t> 장치나 </a:t>
            </a:r>
            <a:r>
              <a:rPr lang="en-US" altLang="ko-KR" sz="2000" dirty="0"/>
              <a:t>2x4 bonding </a:t>
            </a:r>
            <a:r>
              <a:rPr lang="ko-KR" altLang="en-US" sz="2000" dirty="0"/>
              <a:t>을 통한 배열이 있을 수 있습니다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편한것으로</a:t>
            </a:r>
            <a:r>
              <a:rPr lang="ko-KR" altLang="en-US" sz="2000" dirty="0"/>
              <a:t> 하시면 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하악</a:t>
            </a:r>
            <a:r>
              <a:rPr lang="ko-KR" altLang="en-US" sz="2000" dirty="0"/>
              <a:t> 과잉치는 </a:t>
            </a:r>
            <a:r>
              <a:rPr lang="en-US" altLang="ko-KR" sz="2000" dirty="0"/>
              <a:t>CT </a:t>
            </a:r>
            <a:r>
              <a:rPr lang="ko-KR" altLang="en-US" sz="2000" dirty="0"/>
              <a:t>를 촬영해서 판단해야 할 것으로 생각됩니다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맹출된</a:t>
            </a:r>
            <a:r>
              <a:rPr lang="ko-KR" altLang="en-US" sz="2000" dirty="0"/>
              <a:t> 치아와 </a:t>
            </a:r>
            <a:r>
              <a:rPr lang="ko-KR" altLang="en-US" sz="2000" dirty="0" err="1"/>
              <a:t>매복된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치아중에</a:t>
            </a:r>
            <a:r>
              <a:rPr lang="ko-KR" altLang="en-US" sz="2000" dirty="0"/>
              <a:t> 비정상적인 치아를 </a:t>
            </a:r>
            <a:r>
              <a:rPr lang="ko-KR" altLang="en-US" sz="2000" dirty="0" err="1"/>
              <a:t>발치하는것이</a:t>
            </a:r>
            <a:r>
              <a:rPr lang="ko-KR" altLang="en-US" sz="2000" dirty="0"/>
              <a:t> 좋기때문에 확인을 </a:t>
            </a:r>
            <a:r>
              <a:rPr lang="ko-KR" altLang="en-US" sz="2000" dirty="0" err="1"/>
              <a:t>해야할것입니다</a:t>
            </a:r>
            <a:r>
              <a:rPr lang="en-US" altLang="ko-KR" sz="2000" dirty="0"/>
              <a:t>.</a:t>
            </a:r>
            <a:r>
              <a:rPr lang="ko-KR" altLang="en-US" sz="2000" dirty="0"/>
              <a:t> 만약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매복된</a:t>
            </a:r>
            <a:r>
              <a:rPr lang="ko-KR" altLang="en-US" sz="2000" dirty="0"/>
              <a:t> 치아가 </a:t>
            </a:r>
            <a:r>
              <a:rPr lang="ko-KR" altLang="en-US" sz="2000" dirty="0" err="1"/>
              <a:t>맹출이</a:t>
            </a:r>
            <a:r>
              <a:rPr lang="ko-KR" altLang="en-US" sz="2000" dirty="0"/>
              <a:t> 되고 있다면 </a:t>
            </a:r>
            <a:r>
              <a:rPr lang="ko-KR" altLang="en-US" sz="2000" dirty="0" err="1"/>
              <a:t>맹출된</a:t>
            </a:r>
            <a:r>
              <a:rPr lang="ko-KR" altLang="en-US" sz="2000" dirty="0"/>
              <a:t> 이후에 발치를 </a:t>
            </a:r>
            <a:r>
              <a:rPr lang="ko-KR" altLang="en-US" sz="2000" dirty="0" err="1"/>
              <a:t>하는것도</a:t>
            </a:r>
            <a:r>
              <a:rPr lang="ko-KR" altLang="en-US" sz="2000" dirty="0"/>
              <a:t> 좋은 방법이 되지 않을까 생각됩니다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맹출되어있는</a:t>
            </a:r>
            <a:r>
              <a:rPr lang="ko-KR" altLang="en-US" sz="2000" dirty="0"/>
              <a:t> </a:t>
            </a:r>
            <a:r>
              <a:rPr lang="en-US" altLang="ko-KR" sz="2000" dirty="0"/>
              <a:t>#32</a:t>
            </a:r>
            <a:r>
              <a:rPr lang="ko-KR" altLang="en-US" sz="2000" dirty="0"/>
              <a:t>를</a:t>
            </a:r>
            <a:r>
              <a:rPr lang="en-US" altLang="ko-KR" sz="2000" dirty="0"/>
              <a:t> </a:t>
            </a:r>
            <a:r>
              <a:rPr lang="ko-KR" altLang="en-US" sz="2000" dirty="0" err="1"/>
              <a:t>발치했는데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매복된</a:t>
            </a:r>
            <a:r>
              <a:rPr lang="ko-KR" altLang="en-US" sz="2000" dirty="0"/>
              <a:t> 치아가 </a:t>
            </a:r>
            <a:r>
              <a:rPr lang="ko-KR" altLang="en-US" sz="2000" dirty="0" err="1"/>
              <a:t>맹출되었을</a:t>
            </a:r>
            <a:r>
              <a:rPr lang="ko-KR" altLang="en-US" sz="2000" dirty="0"/>
              <a:t> 때 기형치라면 난감할 수 있기 때문입니다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돌출에 대한 문제는 별로 없어 보이나 지금은 정확히 알 수 없으므로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차후에 체크해보아야 합니다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4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신하준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2016.01.01/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반대교합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보여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 진단 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1" y="1097547"/>
            <a:ext cx="3974099" cy="51673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8" y="1097547"/>
            <a:ext cx="3903313" cy="5197676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4640" y="3033219"/>
            <a:ext cx="33523" cy="258381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4" y="1036711"/>
            <a:ext cx="4084283" cy="51688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49" y="997627"/>
            <a:ext cx="4054970" cy="5247034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03474" y="4014651"/>
            <a:ext cx="252549" cy="139337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0" y="2625851"/>
            <a:ext cx="3155230" cy="21100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618128" y="4599930"/>
            <a:ext cx="3532115" cy="236210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2988997" y="398755"/>
            <a:ext cx="3474654" cy="2323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87" y="2546319"/>
            <a:ext cx="3149340" cy="21061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464476"/>
            <a:ext cx="3409284" cy="227143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9621" y="2815356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23883" y="3859884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5211" y="2637547"/>
            <a:ext cx="4499" cy="47141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3" y="258998"/>
            <a:ext cx="3362111" cy="2247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0" y="4597537"/>
            <a:ext cx="3401295" cy="22735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23" y="2663936"/>
            <a:ext cx="2977786" cy="19904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" y="2699683"/>
            <a:ext cx="2870840" cy="19190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0" y="2720836"/>
            <a:ext cx="2807544" cy="1876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" y="4870725"/>
            <a:ext cx="2909470" cy="19448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52" y="587226"/>
            <a:ext cx="2791314" cy="18658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7" y="573818"/>
            <a:ext cx="2755380" cy="1841832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934" y="5273392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4110"/>
            <a:ext cx="8565441" cy="3808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043608" y="1268413"/>
            <a:ext cx="7596336" cy="547193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07DC5C-00AF-0461-1483-94661A9BA614}"/>
              </a:ext>
            </a:extLst>
          </p:cNvPr>
          <p:cNvCxnSpPr/>
          <p:nvPr/>
        </p:nvCxnSpPr>
        <p:spPr bwMode="auto">
          <a:xfrm flipV="1">
            <a:off x="6444208" y="2766060"/>
            <a:ext cx="9932" cy="14868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CF94CD5-F420-13F6-9458-77FA2DF936C5}"/>
              </a:ext>
            </a:extLst>
          </p:cNvPr>
          <p:cNvCxnSpPr>
            <a:cxnSpLocks/>
          </p:cNvCxnSpPr>
          <p:nvPr/>
        </p:nvCxnSpPr>
        <p:spPr bwMode="auto">
          <a:xfrm>
            <a:off x="6444208" y="2766060"/>
            <a:ext cx="144016" cy="28951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96" y="1556792"/>
            <a:ext cx="3072148" cy="41644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98" y="1556792"/>
            <a:ext cx="3072148" cy="41644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19941</TotalTime>
  <Words>649</Words>
  <Application>Microsoft Office PowerPoint</Application>
  <PresentationFormat>화면 슬라이드 쇼(4:3)</PresentationFormat>
  <Paragraphs>114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785</cp:revision>
  <dcterms:created xsi:type="dcterms:W3CDTF">2005-05-18T11:28:50Z</dcterms:created>
  <dcterms:modified xsi:type="dcterms:W3CDTF">2023-08-15T04:37:14Z</dcterms:modified>
</cp:coreProperties>
</file>