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1"/>
  </p:notesMasterIdLst>
  <p:sldIdLst>
    <p:sldId id="726" r:id="rId2"/>
    <p:sldId id="850" r:id="rId3"/>
    <p:sldId id="837" r:id="rId4"/>
    <p:sldId id="840" r:id="rId5"/>
    <p:sldId id="799" r:id="rId6"/>
    <p:sldId id="800" r:id="rId7"/>
    <p:sldId id="819" r:id="rId8"/>
    <p:sldId id="851" r:id="rId9"/>
    <p:sldId id="852" r:id="rId10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4000" kern="1200">
        <a:solidFill>
          <a:schemeClr val="bg1"/>
        </a:solidFill>
        <a:latin typeface="Arial" panose="020B0604020202020204" pitchFamily="34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1616">
          <p15:clr>
            <a:srgbClr val="A4A3A4"/>
          </p15:clr>
        </p15:guide>
        <p15:guide id="3" pos="5511">
          <p15:clr>
            <a:srgbClr val="A4A3A4"/>
          </p15:clr>
        </p15:guide>
        <p15:guide id="4" pos="2925">
          <p15:clr>
            <a:srgbClr val="A4A3A4"/>
          </p15:clr>
        </p15:guide>
        <p15:guide id="5" pos="20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6204"/>
    <a:srgbClr val="FF3300"/>
    <a:srgbClr val="FFFF66"/>
    <a:srgbClr val="00FF00"/>
    <a:srgbClr val="339933"/>
    <a:srgbClr val="CC3399"/>
    <a:srgbClr val="996600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7" autoAdjust="0"/>
    <p:restoredTop sz="95357" autoAdjust="0"/>
  </p:normalViewPr>
  <p:slideViewPr>
    <p:cSldViewPr>
      <p:cViewPr>
        <p:scale>
          <a:sx n="100" d="100"/>
          <a:sy n="100" d="100"/>
        </p:scale>
        <p:origin x="1902" y="264"/>
      </p:cViewPr>
      <p:guideLst>
        <p:guide orient="horz" pos="2750"/>
        <p:guide orient="horz" pos="1616"/>
        <p:guide pos="5511"/>
        <p:guide pos="2925"/>
        <p:guide pos="20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354"/>
    </p:cViewPr>
  </p:sorterViewPr>
  <p:notesViewPr>
    <p:cSldViewPr>
      <p:cViewPr varScale="1">
        <p:scale>
          <a:sx n="54" d="100"/>
          <a:sy n="54" d="100"/>
        </p:scale>
        <p:origin x="-143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F22DFBA-BB42-45BD-9ADB-6A2CB948C9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F90B9A-8F2E-4BA9-B487-7A362FF256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AF4F1B5-126B-49EA-9478-AD4349CB666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260EDF0-8006-4075-8C92-26910BA2026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CA5BBBA7-4880-4383-BA3F-0018318C53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B7EC5D88-C55C-4F5F-AB7A-BA30FD68F0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1036B060-FD9B-4DC1-9848-4450364FF86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4580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1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150137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78BB125A-A6DF-4705-A1DE-1A9EFD3CC1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DFAD27F2-9EEF-4FE9-8597-4AB7BF6880FA}" type="slidenum">
              <a:rPr lang="en-US" altLang="ko-KR"/>
              <a:pPr>
                <a:spcBef>
                  <a:spcPct val="0"/>
                </a:spcBef>
              </a:pPr>
              <a:t>2</a:t>
            </a:fld>
            <a:endParaRPr lang="en-US" altLang="ko-KR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EF00F1A4-0E2A-4409-8D9C-B29CE240D5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F8FBA4C-BFC8-41E3-8DC0-8E2800108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sz="900" b="1"/>
          </a:p>
        </p:txBody>
      </p:sp>
    </p:spTree>
    <p:extLst>
      <p:ext uri="{BB962C8B-B14F-4D97-AF65-F5344CB8AC3E}">
        <p14:creationId xmlns:p14="http://schemas.microsoft.com/office/powerpoint/2010/main" val="93347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2EE7DEF-836E-4BBD-ACBC-C2B452BEC4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334EC3-67B6-4625-AE8A-701665AC4CB3}" type="slidenum">
              <a:rPr lang="en-US" altLang="ko-KR"/>
              <a:pPr algn="r" eaLnBrk="1" hangingPunct="1">
                <a:spcBef>
                  <a:spcPct val="0"/>
                </a:spcBef>
              </a:pPr>
              <a:t>3</a:t>
            </a:fld>
            <a:endParaRPr lang="en-US" altLang="ko-K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1BAFD01-70B6-49D8-AB43-07294C0824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E8DB78B-52B6-4010-BFA1-66F6DF75BD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8809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065653A-7A08-4BBB-AB29-BB3E5BEFC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27B5FCD-DB15-43D8-8D75-10DA4B174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62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5EA2FB6-266A-4ED5-AA2B-9B4839ADC3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5E7AE6-5E18-4B76-8C9E-4AF3DFB60EAC}" type="slidenum">
              <a:rPr lang="en-US" altLang="ko-KR"/>
              <a:pPr algn="r" eaLnBrk="1" hangingPunct="1">
                <a:spcBef>
                  <a:spcPct val="0"/>
                </a:spcBef>
              </a:pPr>
              <a:t>5</a:t>
            </a:fld>
            <a:endParaRPr lang="en-US" altLang="ko-K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BBBC2C1-1C3C-4549-A0C3-0E49A2D4F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123E426E-3642-4930-B096-44B9879B4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1929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529E847-192D-4433-86D3-6A41F579EF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077D03-2EAB-4D3B-A43C-5589953D129B}" type="slidenum">
              <a:rPr lang="en-US" altLang="ko-KR"/>
              <a:pPr algn="r" eaLnBrk="1" hangingPunct="1">
                <a:spcBef>
                  <a:spcPct val="0"/>
                </a:spcBef>
              </a:pPr>
              <a:t>6</a:t>
            </a:fld>
            <a:endParaRPr lang="en-US" altLang="ko-K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F0CCBFF-26E0-40C8-900D-B073920DE3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ECA6ADD-060C-49A8-8DA9-C681EFCA4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900113"/>
            <a:ext cx="5486400" cy="1150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71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07D213-DDA8-49FE-973E-F8E69F805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DD4AB-207C-4AEE-BAD9-B2CEB55B8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CFB0A0-FA2E-4ABA-AEC9-AD122F41C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F443F-8654-4B6E-9977-AD7A423E5A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965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B874B0-7055-4C05-B15C-EEF8F2FE9A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601365-36C8-40E1-B927-C9E4C96534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02D809-7503-49A1-B207-5E6E0D04B4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D925C-C281-403C-95BA-2C149A7D131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77996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48F8F-527A-492F-845F-D1026FD74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98E2-05E2-48D8-984A-1FF12805FC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E6B939-37AA-404E-A3BE-B482552C5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7CE84-088F-423A-BD21-94094FD7A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791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5C51447-5608-479B-9C1B-2497617845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CCE935-11BE-4879-AD54-7D65F8191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EFAA736-4720-4795-8D15-35CDBB9BF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043D34-47CA-4B91-A534-AA254417BD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2155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B37D72-E393-48C9-A323-53A1914E7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A76E79-82CC-4986-96D4-355AD320C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B38ADF-E2E0-4257-95E1-45054131D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49006-9A22-4416-B450-B5830C744FD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2604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A4D744-C26E-467A-96E9-C956283444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A31038-5A08-4231-A8BF-810BE3F44C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B42D86-68D9-4726-A599-C423548613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FF97DA-6D62-4EEC-B5D4-3FAFBFD568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9934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0EC4F-693C-4295-A998-06087B8E87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49E366-287C-4E82-B8DB-8BC79AFD6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C6711B-9660-4D2C-8FDF-E5AD31AEA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10D3D-F882-4DB9-A07F-E97C72B0FA7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1897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85A350-F517-4F43-BE95-564F48BB0C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5CB2D-D47D-4A0F-8026-1161565CDE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E6FBA5-CEB1-451A-B1A6-230C0D845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43B2F2-6678-460A-906F-F7B935FBE31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5432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E848C31-DDB7-4F75-B31E-3CE521FDA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3921D5-E6EA-4C57-A930-15A28856FB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DD49B3-3BB3-42EB-B5AA-F78F9E8AA4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C005F-4B02-4905-9517-1808756D8D2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827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300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BFE56F-2AE8-4602-9B73-2A45D62E09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AEF9EA-1727-4574-B401-3FB24E32CD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BB7C7D-69D6-47B2-9147-97EEDEC8D8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E26852-CF2E-4B80-8E0F-DC732098FC7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259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CD467F-5533-4508-9C03-A97D210308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82E727A-E864-4C53-A3F2-8FFB75636E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F6CBB-F079-4911-ACC4-1ABD149D57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1D9AE-5B6B-4688-8451-88DF57A0F25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33021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743344-2847-4978-AAC4-53881AD333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925B1-88C3-4938-82B7-122CE956E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B58A2-63DA-454D-B6A3-348DD1AED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DF350-FB33-44BF-B032-87C9FA1B5E0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384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906509-318F-4C9A-8F8E-5E88E690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CF541E-FA37-4041-83CA-154B1480D1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7BCC7-0D5D-41A1-A04D-CEEC6E38F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7FE11-B808-4EAA-8837-2AE06BCFE2C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146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970DDC-B065-4A95-A16D-71FB01BB4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F6F8F2-86D9-4222-8F7B-698FBBA02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84356" name="Rectangle 4">
            <a:extLst>
              <a:ext uri="{FF2B5EF4-FFF2-40B4-BE49-F238E27FC236}">
                <a16:creationId xmlns:a16="http://schemas.microsoft.com/office/drawing/2014/main" id="{516F9499-DED4-4298-AEC0-69A5A78848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7" name="Rectangle 5">
            <a:extLst>
              <a:ext uri="{FF2B5EF4-FFF2-40B4-BE49-F238E27FC236}">
                <a16:creationId xmlns:a16="http://schemas.microsoft.com/office/drawing/2014/main" id="{3A4CAECA-A084-4513-BAA5-1C1D4026D8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+mn-lt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84358" name="Rectangle 6">
            <a:extLst>
              <a:ext uri="{FF2B5EF4-FFF2-40B4-BE49-F238E27FC236}">
                <a16:creationId xmlns:a16="http://schemas.microsoft.com/office/drawing/2014/main" id="{43C6677A-3B64-4F30-AF1A-E4326D374B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tx1"/>
                </a:solidFill>
                <a:latin typeface="굴림" panose="020B0600000101010101" pitchFamily="50" charset="-127"/>
              </a:defRPr>
            </a:lvl1pPr>
          </a:lstStyle>
          <a:p>
            <a:fld id="{5A56E6EB-1420-421B-B79C-908D627AA5D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rgbClr val="FF3300"/>
          </a:solidFill>
          <a:latin typeface="Arial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rgbClr val="FFFF00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4765DCF-860F-450F-9C0F-C324C4195B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8680"/>
            <a:ext cx="8207375" cy="5760640"/>
          </a:xfrm>
          <a:prstGeom prst="rect">
            <a:avLst/>
          </a:prstGeom>
          <a:noFill/>
          <a:ln w="127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>
              <a:buFontTx/>
              <a:buNone/>
              <a:defRPr/>
            </a:pPr>
            <a:endParaRPr kumimoji="0" lang="ko-KR" altLang="ko-KR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9D5DB3AE-2AB9-4927-B2D5-7117DFE24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1484313"/>
            <a:ext cx="8137525" cy="33131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lnSpc>
                <a:spcPct val="110000"/>
              </a:lnSpc>
              <a:buFontTx/>
              <a:buNone/>
              <a:defRPr/>
            </a:pPr>
            <a:r>
              <a:rPr lang="ko-KR" altLang="en-US" sz="5400" b="1">
                <a:solidFill>
                  <a:srgbClr val="FC6204"/>
                </a:solidFill>
                <a:latin typeface="+mj-lt"/>
                <a:ea typeface="맑은 고딕" panose="020B0503020000020004" pitchFamily="50" charset="-127"/>
              </a:rPr>
              <a:t>교정 진단</a:t>
            </a:r>
            <a:endParaRPr lang="en-US" altLang="ko-KR" sz="5400" b="1" dirty="0">
              <a:solidFill>
                <a:srgbClr val="FC6204"/>
              </a:solidFill>
              <a:latin typeface="+mj-lt"/>
              <a:ea typeface="맑은 고딕" panose="020B0503020000020004" pitchFamily="50" charset="-127"/>
            </a:endParaRPr>
          </a:p>
        </p:txBody>
      </p:sp>
      <p:grpSp>
        <p:nvGrpSpPr>
          <p:cNvPr id="3076" name="그룹 2">
            <a:extLst>
              <a:ext uri="{FF2B5EF4-FFF2-40B4-BE49-F238E27FC236}">
                <a16:creationId xmlns:a16="http://schemas.microsoft.com/office/drawing/2014/main" id="{9941569D-8834-4533-8D87-F94F9598098E}"/>
              </a:ext>
            </a:extLst>
          </p:cNvPr>
          <p:cNvGrpSpPr>
            <a:grpSpLocks/>
          </p:cNvGrpSpPr>
          <p:nvPr/>
        </p:nvGrpSpPr>
        <p:grpSpPr bwMode="auto">
          <a:xfrm>
            <a:off x="2677109" y="4892675"/>
            <a:ext cx="3789783" cy="1046163"/>
            <a:chOff x="2195736" y="5020403"/>
            <a:chExt cx="2970020" cy="852454"/>
          </a:xfrm>
        </p:grpSpPr>
        <p:sp>
          <p:nvSpPr>
            <p:cNvPr id="9" name="TextBox 2">
              <a:extLst>
                <a:ext uri="{FF2B5EF4-FFF2-40B4-BE49-F238E27FC236}">
                  <a16:creationId xmlns:a16="http://schemas.microsoft.com/office/drawing/2014/main" id="{C33A16E7-341E-4A97-BB28-3DBFB3C87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8614" y="5020403"/>
              <a:ext cx="1847142" cy="844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latinLnBrk="1">
                <a:buChar char="•"/>
                <a:defRPr kumimoji="1" sz="32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400" b="1" kern="0" dirty="0" err="1">
                  <a:solidFill>
                    <a:srgbClr val="FC6204"/>
                  </a:solidFill>
                  <a:latin typeface="+mj-ea"/>
                </a:rPr>
                <a:t>백만석</a:t>
              </a:r>
              <a:r>
                <a:rPr lang="ko-KR" altLang="en-US" sz="2400" b="1" kern="0" dirty="0">
                  <a:solidFill>
                    <a:srgbClr val="FC6204"/>
                  </a:solidFill>
                  <a:latin typeface="+mj-ea"/>
                </a:rPr>
                <a:t> 원장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</a:p>
            <a:p>
              <a:pPr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닥터만</a:t>
              </a:r>
              <a:r>
                <a:rPr lang="en-US" altLang="ko-KR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 </a:t>
              </a:r>
              <a:r>
                <a:rPr lang="ko-KR" altLang="en-US" sz="2000" b="1" kern="0" dirty="0">
                  <a:solidFill>
                    <a:srgbClr val="FC6204"/>
                  </a:solidFill>
                  <a:latin typeface="+mj-ea"/>
                  <a:ea typeface="+mj-ea"/>
                </a:rPr>
                <a:t>교정연구회</a:t>
              </a:r>
            </a:p>
          </p:txBody>
        </p:sp>
        <p:pic>
          <p:nvPicPr>
            <p:cNvPr id="3078" name="그림 1">
              <a:extLst>
                <a:ext uri="{FF2B5EF4-FFF2-40B4-BE49-F238E27FC236}">
                  <a16:creationId xmlns:a16="http://schemas.microsoft.com/office/drawing/2014/main" id="{5AA1047E-4EFA-4C4C-98F4-EFF738392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5020403"/>
              <a:ext cx="1021347" cy="852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8652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C33A16E7-341E-4A97-BB28-3DBFB3C8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052736"/>
            <a:ext cx="7776864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이 환자는 정기 검진 하면서 </a:t>
            </a:r>
            <a:r>
              <a:rPr lang="ko-KR" altLang="en-US" sz="2400" b="1" kern="0" dirty="0" err="1">
                <a:solidFill>
                  <a:srgbClr val="FC6204"/>
                </a:solidFill>
                <a:latin typeface="+mj-ea"/>
              </a:rPr>
              <a:t>반대교합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 체크 중이었는데 </a:t>
            </a:r>
            <a:r>
              <a:rPr lang="en-US" altLang="ko-KR" sz="2400" b="1" kern="0" dirty="0">
                <a:solidFill>
                  <a:srgbClr val="FC6204"/>
                </a:solidFill>
                <a:latin typeface="+mj-ea"/>
              </a:rPr>
              <a:t>face mask 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등의 치료가 필요해 보이지만 </a:t>
            </a:r>
            <a:r>
              <a:rPr lang="ko-KR" altLang="en-US" sz="2400" b="1" kern="0" dirty="0" err="1">
                <a:solidFill>
                  <a:srgbClr val="FC6204"/>
                </a:solidFill>
                <a:latin typeface="+mj-ea"/>
              </a:rPr>
              <a:t>반대교합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 양이 커서 일단 </a:t>
            </a:r>
            <a:r>
              <a:rPr lang="ko-KR" altLang="en-US" sz="2400" b="1" kern="0" dirty="0" err="1">
                <a:solidFill>
                  <a:srgbClr val="FC6204"/>
                </a:solidFill>
                <a:latin typeface="+mj-ea"/>
              </a:rPr>
              <a:t>진단분석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 하기 전 대략적으로 제가 진단하고 의뢰 드릴 만한지 우선적으로 여쭤보고 </a:t>
            </a:r>
            <a:r>
              <a:rPr lang="ko-KR" altLang="en-US" sz="2400" b="1" kern="0" dirty="0" err="1">
                <a:solidFill>
                  <a:srgbClr val="FC6204"/>
                </a:solidFill>
                <a:latin typeface="+mj-ea"/>
              </a:rPr>
              <a:t>리퍼하는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 것이 낫다고 하시면 환자분께 설명 드리려 일단 간단한 자료만 채득해서 </a:t>
            </a:r>
            <a:r>
              <a:rPr lang="en-US" altLang="ko-KR" sz="2400" b="1" kern="0" dirty="0">
                <a:solidFill>
                  <a:srgbClr val="FC6204"/>
                </a:solidFill>
                <a:latin typeface="+mj-ea"/>
              </a:rPr>
              <a:t>1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차 문의 드립니다</a:t>
            </a:r>
            <a:r>
              <a:rPr lang="en-US" altLang="ko-KR" sz="2400" b="1" kern="0" dirty="0">
                <a:solidFill>
                  <a:srgbClr val="FC6204"/>
                </a:solidFill>
                <a:latin typeface="+mj-ea"/>
              </a:rPr>
              <a:t>. 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어려운 케이스이지만 진단해볼 만하다고 하시면 추후 추가 자료 채득해서 문의 드리겠습니다</a:t>
            </a:r>
            <a:r>
              <a:rPr lang="en-US" altLang="ko-KR" sz="2400" b="1" kern="0" dirty="0">
                <a:solidFill>
                  <a:srgbClr val="FC6204"/>
                </a:solidFill>
                <a:latin typeface="+mj-ea"/>
              </a:rPr>
              <a:t>. </a:t>
            </a:r>
            <a:r>
              <a:rPr lang="ko-KR" altLang="en-US" sz="2400" b="1" kern="0" dirty="0">
                <a:solidFill>
                  <a:srgbClr val="FC6204"/>
                </a:solidFill>
                <a:latin typeface="+mj-ea"/>
              </a:rPr>
              <a:t> </a:t>
            </a:r>
            <a:endParaRPr lang="ko-KR" altLang="en-US" sz="2000" b="1" kern="0" dirty="0">
              <a:solidFill>
                <a:srgbClr val="FC6204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0771934"/>
      </p:ext>
    </p:extLst>
  </p:cSld>
  <p:clrMapOvr>
    <a:masterClrMapping/>
  </p:clrMapOvr>
  <p:transition advTm="865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BDB5073-2480-46A6-8D6F-CFCE018B1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환자의 개요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DCF0608E-9D98-4076-9C53-24F437445CBD}"/>
              </a:ext>
            </a:extLst>
          </p:cNvPr>
          <p:cNvSpPr txBox="1">
            <a:spLocks/>
          </p:cNvSpPr>
          <p:nvPr/>
        </p:nvSpPr>
        <p:spPr>
          <a:xfrm>
            <a:off x="1043607" y="1268412"/>
            <a:ext cx="7462217" cy="49059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latinLnBrk="1" hangingPunct="0">
              <a:spcBef>
                <a:spcPct val="0"/>
              </a:spcBef>
              <a:spcAft>
                <a:spcPct val="0"/>
              </a:spcAft>
              <a:buChar char="•"/>
              <a:defRPr kumimoji="1"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bg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bg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이름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성별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배지우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 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여자</a:t>
            </a:r>
            <a:endParaRPr lang="en-US" altLang="ko-KR" sz="20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생년월일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/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나이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2016.08.26/ 7Y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주소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(C.C)</a:t>
            </a:r>
            <a:r>
              <a:rPr lang="ko-KR" altLang="en-US" sz="20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검진시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반대 교합 보여서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설명드리고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1800" kern="0" dirty="0" err="1">
                <a:solidFill>
                  <a:schemeClr val="tx1"/>
                </a:solidFill>
                <a:latin typeface="+mj-lt"/>
              </a:rPr>
              <a:t>경과관찰</a:t>
            </a:r>
            <a:r>
              <a:rPr lang="ko-KR" altLang="en-US" sz="1800" kern="0" dirty="0">
                <a:solidFill>
                  <a:schemeClr val="tx1"/>
                </a:solidFill>
                <a:latin typeface="+mj-lt"/>
              </a:rPr>
              <a:t> 중</a:t>
            </a:r>
            <a:endParaRPr lang="en-US" altLang="ko-KR" sz="1800" kern="0" dirty="0">
              <a:solidFill>
                <a:schemeClr val="tx1"/>
              </a:solidFill>
              <a:latin typeface="+mj-lt"/>
            </a:endParaRPr>
          </a:p>
          <a:p>
            <a:pPr marL="971550" lvl="1" indent="-514350" eaLnBrk="1" hangingPunct="1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1800" kern="0" dirty="0">
                <a:solidFill>
                  <a:schemeClr val="tx1"/>
                </a:solidFill>
                <a:latin typeface="+mj-lt"/>
              </a:rPr>
              <a:t>………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 err="1">
                <a:solidFill>
                  <a:schemeClr val="tx1"/>
                </a:solidFill>
                <a:latin typeface="+mj-lt"/>
              </a:rPr>
              <a:t>PMHx</a:t>
            </a: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 : N-S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ko-KR" sz="900" kern="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ko-KR" sz="2000" kern="0" dirty="0">
                <a:solidFill>
                  <a:schemeClr val="tx1"/>
                </a:solidFill>
                <a:latin typeface="+mj-lt"/>
              </a:rPr>
              <a:t>PDH : N-S</a:t>
            </a:r>
            <a:endParaRPr lang="en-US" altLang="ko-KR" sz="16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401780A-A786-4792-8660-EB4CE451E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583" y="1268411"/>
            <a:ext cx="285370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기재된 예시처럼 기입해 주세요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~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자료는 가지고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계신것들을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최대한 </a:t>
            </a:r>
            <a:r>
              <a:rPr lang="ko-KR" altLang="en-US" sz="1600" dirty="0" err="1">
                <a:solidFill>
                  <a:srgbClr val="808080"/>
                </a:solidFill>
                <a:latin typeface="Arial" panose="020B0604020202020204" pitchFamily="34" charset="0"/>
              </a:rPr>
              <a:t>넣어주시면</a:t>
            </a:r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 좋습니다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 latinLnBrk="0"/>
            <a:r>
              <a:rPr lang="ko-KR" altLang="en-US" sz="1600" dirty="0">
                <a:solidFill>
                  <a:srgbClr val="808080"/>
                </a:solidFill>
                <a:latin typeface="Arial" panose="020B0604020202020204" pitchFamily="34" charset="0"/>
              </a:rPr>
              <a:t>없는 자료는 생략하시면 됩니다</a:t>
            </a:r>
            <a:r>
              <a:rPr lang="en-US" altLang="ko-KR" sz="1600" dirty="0">
                <a:solidFill>
                  <a:srgbClr val="808080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advTm="8943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AE2F504C-6DF3-4E69-A32D-1B533FFFC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813" y="549275"/>
            <a:ext cx="2522537" cy="13096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치료 전 </a:t>
            </a:r>
            <a:br>
              <a:rPr lang="ko-KR" altLang="en-US" b="1" dirty="0">
                <a:solidFill>
                  <a:srgbClr val="FC6204"/>
                </a:solidFill>
                <a:latin typeface="+mj-lt"/>
              </a:rPr>
            </a:br>
            <a:r>
              <a:rPr lang="ko-KR" altLang="en-US" b="1" dirty="0">
                <a:solidFill>
                  <a:srgbClr val="FC6204"/>
                </a:solidFill>
                <a:latin typeface="+mj-lt"/>
              </a:rPr>
              <a:t>구내사진</a:t>
            </a:r>
          </a:p>
        </p:txBody>
      </p:sp>
      <p:sp>
        <p:nvSpPr>
          <p:cNvPr id="11272" name="TextBox 4">
            <a:extLst>
              <a:ext uri="{FF2B5EF4-FFF2-40B4-BE49-F238E27FC236}">
                <a16:creationId xmlns:a16="http://schemas.microsoft.com/office/drawing/2014/main" id="{80C57CB1-7158-4E76-9574-72FA88F14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950" y="202151"/>
            <a:ext cx="2843213" cy="189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Crop: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가로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세로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4:3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비율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Dental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midline(DML)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을 꼭 표시해 주세요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Red: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얼굴정중선</a:t>
            </a:r>
            <a:endParaRPr lang="en-US" altLang="ko-KR" sz="16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latinLnBrk="0">
              <a:lnSpc>
                <a:spcPct val="150000"/>
              </a:lnSpc>
              <a:buFontTx/>
              <a:buNone/>
            </a:pP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Yellow: 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상</a:t>
            </a:r>
            <a:r>
              <a:rPr lang="en-US" altLang="ko-KR" sz="1600" dirty="0">
                <a:solidFill>
                  <a:schemeClr val="bg2"/>
                </a:solidFill>
                <a:latin typeface="Arial" panose="020B0604020202020204" pitchFamily="34" charset="0"/>
              </a:rPr>
              <a:t>,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하악</a:t>
            </a:r>
            <a:r>
              <a:rPr lang="ko-KR" altLang="en-US" sz="1600" dirty="0">
                <a:solidFill>
                  <a:schemeClr val="bg2"/>
                </a:solidFill>
                <a:latin typeface="Arial" panose="020B0604020202020204" pitchFamily="34" charset="0"/>
              </a:rPr>
              <a:t> </a:t>
            </a:r>
            <a:r>
              <a:rPr lang="ko-KR" altLang="en-US" sz="1600" dirty="0" err="1">
                <a:solidFill>
                  <a:schemeClr val="bg2"/>
                </a:solidFill>
                <a:latin typeface="Arial" panose="020B0604020202020204" pitchFamily="34" charset="0"/>
              </a:rPr>
              <a:t>치아정중선</a:t>
            </a:r>
            <a:endParaRPr lang="ko-KR" altLang="en-US" sz="1600" dirty="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48" y="245546"/>
            <a:ext cx="3057583" cy="204475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38" y="2419419"/>
            <a:ext cx="3000396" cy="2006514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8" y="2398519"/>
            <a:ext cx="3102027" cy="207448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10" y="2525006"/>
            <a:ext cx="2684621" cy="179534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768" y="4689429"/>
            <a:ext cx="3018889" cy="2018882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2FA50E6-F894-4ADC-8025-5FF1296E956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908852" y="2922751"/>
            <a:ext cx="19549" cy="896589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4" name="직선 화살표 연결선 2">
            <a:extLst>
              <a:ext uri="{FF2B5EF4-FFF2-40B4-BE49-F238E27FC236}">
                <a16:creationId xmlns:a16="http://schemas.microsoft.com/office/drawing/2014/main" id="{CB906367-38EF-4193-B35C-D2E30628FEB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025139" y="3920772"/>
            <a:ext cx="0" cy="360362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5" name="직선 화살표 연결선 11">
            <a:extLst>
              <a:ext uri="{FF2B5EF4-FFF2-40B4-BE49-F238E27FC236}">
                <a16:creationId xmlns:a16="http://schemas.microsoft.com/office/drawing/2014/main" id="{282F0C41-1B89-4F7D-A448-50AA9DC3E3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00317" y="2531501"/>
            <a:ext cx="0" cy="360363"/>
          </a:xfrm>
          <a:prstGeom prst="straightConnector1">
            <a:avLst/>
          </a:prstGeom>
          <a:noFill/>
          <a:ln w="19050" algn="ctr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</p:cSld>
  <p:clrMapOvr>
    <a:masterClrMapping/>
  </p:clrMapOvr>
  <p:transition advTm="153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6CC28E60-C810-413B-B345-A7827F41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ko-KR" altLang="en-US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Panorama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10" y="1268413"/>
            <a:ext cx="10506518" cy="4608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43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C41A22D2-DFD9-4BDA-802D-2254C451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254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eaLnBrk="0" hangingPunct="0">
              <a:buChar char="•"/>
              <a:defRPr kumimoji="1" sz="32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latinLnBrk="1" hangingPunct="1">
              <a:buFontTx/>
              <a:buNone/>
              <a:defRPr/>
            </a:pPr>
            <a:r>
              <a:rPr lang="ko-KR" altLang="en-US" sz="4000" b="1" dirty="0" err="1">
                <a:solidFill>
                  <a:srgbClr val="FC6204"/>
                </a:solidFill>
                <a:latin typeface="+mj-lt"/>
              </a:rPr>
              <a:t>치료전</a:t>
            </a:r>
            <a:r>
              <a:rPr lang="en-US" altLang="ko-KR" sz="4000" b="1" dirty="0">
                <a:solidFill>
                  <a:srgbClr val="FC6204"/>
                </a:solidFill>
                <a:latin typeface="+mj-lt"/>
              </a:rPr>
              <a:t> </a:t>
            </a:r>
            <a:r>
              <a:rPr lang="en-US" altLang="ko-KR" sz="4000" b="1" dirty="0" err="1">
                <a:solidFill>
                  <a:srgbClr val="FC6204"/>
                </a:solidFill>
                <a:latin typeface="+mj-lt"/>
              </a:rPr>
              <a:t>Ceph</a:t>
            </a:r>
            <a:endParaRPr lang="en-US" altLang="ko-KR" sz="4000" b="1" dirty="0">
              <a:solidFill>
                <a:srgbClr val="FC6204"/>
              </a:solidFill>
              <a:latin typeface="+mj-lt"/>
            </a:endParaRP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42DDB7F-0176-43A5-B125-FDA3B7DD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696913"/>
            <a:ext cx="2843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FH line 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평행하게</a:t>
            </a:r>
            <a:endParaRPr lang="en-US" altLang="ko-KR" sz="18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latinLnBrk="0">
              <a:buFontTx/>
              <a:buNone/>
            </a:pP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(</a:t>
            </a:r>
            <a:r>
              <a:rPr lang="ko-KR" altLang="en-US" sz="1800">
                <a:solidFill>
                  <a:schemeClr val="bg2"/>
                </a:solidFill>
                <a:latin typeface="Arial" panose="020B0604020202020204" pitchFamily="34" charset="0"/>
              </a:rPr>
              <a:t>어려우면 </a:t>
            </a:r>
            <a:r>
              <a:rPr lang="en-US" altLang="ko-KR" sz="1800">
                <a:solidFill>
                  <a:schemeClr val="bg2"/>
                </a:solidFill>
                <a:latin typeface="Arial" panose="020B0604020202020204" pitchFamily="34" charset="0"/>
              </a:rPr>
              <a:t>palatal plane)</a:t>
            </a:r>
            <a:endParaRPr lang="ko-KR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3025"/>
            <a:ext cx="7092280" cy="5108846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FD5F7C0B-D48F-1F3D-C9DC-D3263D6F41D6}"/>
              </a:ext>
            </a:extLst>
          </p:cNvPr>
          <p:cNvCxnSpPr>
            <a:cxnSpLocks/>
          </p:cNvCxnSpPr>
          <p:nvPr/>
        </p:nvCxnSpPr>
        <p:spPr bwMode="auto">
          <a:xfrm>
            <a:off x="6554171" y="2511948"/>
            <a:ext cx="106061" cy="2861268"/>
          </a:xfrm>
          <a:prstGeom prst="line">
            <a:avLst/>
          </a:prstGeom>
          <a:gradFill rotWithShape="1">
            <a:gsLst>
              <a:gs pos="0">
                <a:srgbClr val="3399FF">
                  <a:gamma/>
                  <a:tint val="38039"/>
                  <a:invGamma/>
                </a:srgbClr>
              </a:gs>
              <a:gs pos="100000">
                <a:srgbClr val="3399FF"/>
              </a:gs>
            </a:gsLst>
            <a:lin ang="0" scaled="1"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  <p:transition advTm="8943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Question</a:t>
            </a:r>
            <a:endParaRPr lang="ko-KR" altLang="en-US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48140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아직 진단 분석 자료 채득을 다 하지는 않았고 환자 </a:t>
            </a:r>
            <a:r>
              <a:rPr lang="en-US" altLang="ko-KR" sz="2200" dirty="0"/>
              <a:t>3</a:t>
            </a:r>
            <a:r>
              <a:rPr lang="ko-KR" altLang="en-US" sz="2200" dirty="0"/>
              <a:t>급 가족력은 없다 하지만 반대 교합의 양이 꽤나 </a:t>
            </a:r>
            <a:r>
              <a:rPr lang="ko-KR" altLang="en-US" sz="2200" dirty="0" err="1"/>
              <a:t>커보여서</a:t>
            </a:r>
            <a:r>
              <a:rPr lang="ko-KR" altLang="en-US" sz="2200" dirty="0"/>
              <a:t> </a:t>
            </a:r>
            <a:r>
              <a:rPr lang="en-US" altLang="ko-KR" sz="2200" dirty="0"/>
              <a:t>face mask </a:t>
            </a:r>
            <a:r>
              <a:rPr lang="ko-KR" altLang="en-US" sz="2200" dirty="0"/>
              <a:t>를 쓰고 </a:t>
            </a:r>
            <a:r>
              <a:rPr lang="ko-KR" altLang="en-US" sz="2200" dirty="0" err="1"/>
              <a:t>하악</a:t>
            </a:r>
            <a:r>
              <a:rPr lang="ko-KR" altLang="en-US" sz="2200" dirty="0"/>
              <a:t> 공간을 </a:t>
            </a:r>
            <a:r>
              <a:rPr lang="en-US" altLang="ko-KR" sz="2200" dirty="0" err="1"/>
              <a:t>dBS</a:t>
            </a:r>
            <a:r>
              <a:rPr lang="en-US" altLang="ko-KR" sz="2200" dirty="0"/>
              <a:t> </a:t>
            </a:r>
            <a:r>
              <a:rPr lang="ko-KR" altLang="en-US" sz="2200" dirty="0"/>
              <a:t>하여 닫아본다고 해도 치료가 잘 진행될지 의문이어서 일단 문의 드려 봅니다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원장님 </a:t>
            </a:r>
            <a:r>
              <a:rPr lang="en-US" altLang="ko-KR" sz="2200" dirty="0"/>
              <a:t>1</a:t>
            </a:r>
            <a:r>
              <a:rPr lang="ko-KR" altLang="en-US" sz="2200" dirty="0"/>
              <a:t>차 답변 듣고 </a:t>
            </a:r>
            <a:r>
              <a:rPr lang="ko-KR" altLang="en-US" sz="2200" dirty="0" err="1"/>
              <a:t>리퍼하거나</a:t>
            </a:r>
            <a:r>
              <a:rPr lang="ko-KR" altLang="en-US" sz="2200" dirty="0"/>
              <a:t> 추후 추가적인 진단 자료 채득하여 간단하게 </a:t>
            </a:r>
            <a:r>
              <a:rPr lang="ko-KR" altLang="en-US" sz="2200" dirty="0" err="1"/>
              <a:t>한번더</a:t>
            </a:r>
            <a:r>
              <a:rPr lang="ko-KR" altLang="en-US" sz="2200" dirty="0"/>
              <a:t> 문의 드리겠습니다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감사합니다</a:t>
            </a:r>
            <a:r>
              <a:rPr lang="en-US" altLang="ko-KR" sz="2200" dirty="0"/>
              <a:t>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75D498-B45C-5E09-9928-DD2DCE683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Trouble</a:t>
            </a:r>
            <a:r>
              <a:rPr lang="ko-KR" altLang="en-US" dirty="0"/>
              <a:t> </a:t>
            </a:r>
            <a:r>
              <a:rPr lang="en-US" altLang="ko-KR" dirty="0"/>
              <a:t>shooting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56DA7C4-CD16-C788-CEAC-ED9592103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2949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>
            <a:extLst>
              <a:ext uri="{FF2B5EF4-FFF2-40B4-BE49-F238E27FC236}">
                <a16:creationId xmlns:a16="http://schemas.microsoft.com/office/drawing/2014/main" id="{0CDB3788-230D-4E45-82D4-FAD3167C6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Trouble shooting</a:t>
            </a:r>
            <a:endParaRPr lang="ko-KR" altLang="en-US" dirty="0"/>
          </a:p>
        </p:txBody>
      </p:sp>
      <p:sp>
        <p:nvSpPr>
          <p:cNvPr id="56323" name="내용 개체 틀 2">
            <a:extLst>
              <a:ext uri="{FF2B5EF4-FFF2-40B4-BE49-F238E27FC236}">
                <a16:creationId xmlns:a16="http://schemas.microsoft.com/office/drawing/2014/main" id="{834FBD25-C035-43AF-B128-A8BB195DFC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/>
              <a:t>먼저</a:t>
            </a:r>
            <a:r>
              <a:rPr lang="en-US" altLang="ko-KR" sz="2200" dirty="0"/>
              <a:t>, </a:t>
            </a:r>
            <a:r>
              <a:rPr lang="ko-KR" altLang="en-US" sz="2200" dirty="0"/>
              <a:t>아주 어려운 환자이니 꼭 </a:t>
            </a:r>
            <a:r>
              <a:rPr lang="ko-KR" altLang="en-US" sz="2200" dirty="0" err="1"/>
              <a:t>리퍼하시하고</a:t>
            </a:r>
            <a:r>
              <a:rPr lang="ko-KR" altLang="en-US" sz="2200" dirty="0"/>
              <a:t> 말씀드리고 싶습니다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/>
              <a:t>골격적</a:t>
            </a:r>
            <a:r>
              <a:rPr lang="ko-KR" altLang="en-US" sz="2200" dirty="0"/>
              <a:t> 문제가 전후방만 있는 것이 아니고</a:t>
            </a:r>
            <a:r>
              <a:rPr lang="en-US" altLang="ko-KR" sz="2200" dirty="0"/>
              <a:t>, </a:t>
            </a:r>
            <a:r>
              <a:rPr lang="ko-KR" altLang="en-US" sz="2200" dirty="0"/>
              <a:t>수평적</a:t>
            </a:r>
            <a:r>
              <a:rPr lang="en-US" altLang="ko-KR" sz="2200" dirty="0"/>
              <a:t>, </a:t>
            </a:r>
            <a:r>
              <a:rPr lang="ko-KR" altLang="en-US" sz="2200" dirty="0"/>
              <a:t>수직적 문제도 모두 있습니다</a:t>
            </a:r>
            <a:r>
              <a:rPr lang="en-US" altLang="ko-KR" sz="2200" dirty="0"/>
              <a:t>. </a:t>
            </a:r>
            <a:r>
              <a:rPr lang="ko-KR" altLang="en-US" sz="2200" dirty="0"/>
              <a:t>아주 어려운 케이스입니다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전체적인 접근은 </a:t>
            </a:r>
            <a:r>
              <a:rPr lang="ko-KR" altLang="en-US" sz="2200" dirty="0" err="1"/>
              <a:t>상악의</a:t>
            </a:r>
            <a:r>
              <a:rPr lang="ko-KR" altLang="en-US" sz="2200" dirty="0"/>
              <a:t> 확장과 </a:t>
            </a:r>
            <a:r>
              <a:rPr lang="en-US" altLang="ko-KR" sz="2200" dirty="0"/>
              <a:t>protraction, </a:t>
            </a:r>
            <a:r>
              <a:rPr lang="ko-KR" altLang="en-US" sz="2200" dirty="0" err="1"/>
              <a:t>하악의</a:t>
            </a:r>
            <a:r>
              <a:rPr lang="ko-KR" altLang="en-US" sz="2200" dirty="0"/>
              <a:t> </a:t>
            </a:r>
            <a:r>
              <a:rPr lang="en-US" altLang="ko-KR" sz="2200" dirty="0"/>
              <a:t>retraction </a:t>
            </a:r>
            <a:r>
              <a:rPr lang="ko-KR" altLang="en-US" sz="2200" dirty="0"/>
              <a:t>을 목표로 </a:t>
            </a:r>
            <a:r>
              <a:rPr lang="en-US" altLang="ko-KR" sz="2200" dirty="0"/>
              <a:t>1</a:t>
            </a:r>
            <a:r>
              <a:rPr lang="ko-KR" altLang="en-US" sz="2200" dirty="0"/>
              <a:t>차 교정 진행 후 성장관찰을 하는 것으로 생각해 볼 수 있습니다</a:t>
            </a:r>
            <a:r>
              <a:rPr lang="en-US" altLang="ko-KR" sz="2200" dirty="0"/>
              <a:t>. #16 locking </a:t>
            </a:r>
            <a:r>
              <a:rPr lang="ko-KR" altLang="en-US" sz="2200" dirty="0"/>
              <a:t>은</a:t>
            </a:r>
            <a:r>
              <a:rPr lang="en-US" altLang="ko-KR" sz="2200" dirty="0"/>
              <a:t> </a:t>
            </a:r>
            <a:r>
              <a:rPr lang="ko-KR" altLang="en-US" sz="2200" dirty="0"/>
              <a:t>따로 해결해주어야 합니다</a:t>
            </a:r>
            <a:r>
              <a:rPr lang="en-US" altLang="ko-KR" sz="22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/>
              <a:t>하지만</a:t>
            </a:r>
            <a:r>
              <a:rPr lang="en-US" altLang="ko-KR" sz="2200" dirty="0"/>
              <a:t>, </a:t>
            </a:r>
            <a:r>
              <a:rPr lang="ko-KR" altLang="en-US" sz="2200" dirty="0"/>
              <a:t>수술의 가능성이 높으므로 최소한의 접근 후 성장관찰이 중요합니다</a:t>
            </a:r>
            <a:r>
              <a:rPr lang="en-US" altLang="ko-KR" sz="2200" dirty="0"/>
              <a:t>. </a:t>
            </a:r>
            <a:r>
              <a:rPr lang="ko-KR" altLang="en-US" sz="2200" dirty="0"/>
              <a:t>이런 환자는 서둘러서 접근했다가 낭패를 보고 치료기간도 길어지게 </a:t>
            </a:r>
            <a:r>
              <a:rPr lang="ko-KR" altLang="en-US" sz="2200" dirty="0" err="1"/>
              <a:t>될수</a:t>
            </a:r>
            <a:r>
              <a:rPr lang="ko-KR" altLang="en-US" sz="2200" dirty="0"/>
              <a:t> 있으니 주의해야 하는 케이스입니다</a:t>
            </a:r>
            <a:r>
              <a:rPr lang="en-US" altLang="ko-K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0705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gamma/>
                <a:tint val="38039"/>
                <a:invGamma/>
              </a:srgbClr>
            </a:gs>
            <a:gs pos="100000">
              <a:srgbClr val="3399FF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19744</TotalTime>
  <Words>308</Words>
  <Application>Microsoft Office PowerPoint</Application>
  <PresentationFormat>화면 슬라이드 쇼(4:3)</PresentationFormat>
  <Paragraphs>42</Paragraphs>
  <Slides>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굴림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Question</vt:lpstr>
      <vt:lpstr>Trouble shooting</vt:lpstr>
      <vt:lpstr>Trouble shooting</vt:lpstr>
    </vt:vector>
  </TitlesOfParts>
  <Company>연세대학교 치과대학병원 교정과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최낙천</dc:creator>
  <cp:lastModifiedBy>mann</cp:lastModifiedBy>
  <cp:revision>794</cp:revision>
  <dcterms:created xsi:type="dcterms:W3CDTF">2005-05-18T11:28:50Z</dcterms:created>
  <dcterms:modified xsi:type="dcterms:W3CDTF">2024-05-27T15:24:30Z</dcterms:modified>
</cp:coreProperties>
</file>