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22"/>
  </p:notesMasterIdLst>
  <p:sldIdLst>
    <p:sldId id="726" r:id="rId2"/>
    <p:sldId id="837" r:id="rId3"/>
    <p:sldId id="838" r:id="rId4"/>
    <p:sldId id="839" r:id="rId5"/>
    <p:sldId id="840" r:id="rId6"/>
    <p:sldId id="795" r:id="rId7"/>
    <p:sldId id="799" r:id="rId8"/>
    <p:sldId id="800" r:id="rId9"/>
    <p:sldId id="813" r:id="rId10"/>
    <p:sldId id="841" r:id="rId11"/>
    <p:sldId id="831" r:id="rId12"/>
    <p:sldId id="814" r:id="rId13"/>
    <p:sldId id="824" r:id="rId14"/>
    <p:sldId id="791" r:id="rId15"/>
    <p:sldId id="825" r:id="rId16"/>
    <p:sldId id="826" r:id="rId17"/>
    <p:sldId id="819" r:id="rId18"/>
    <p:sldId id="842" r:id="rId19"/>
    <p:sldId id="844" r:id="rId20"/>
    <p:sldId id="845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 varScale="1">
        <p:scale>
          <a:sx n="108" d="100"/>
          <a:sy n="108" d="100"/>
        </p:scale>
        <p:origin x="978" y="102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>
            <a:extLst>
              <a:ext uri="{FF2B5EF4-FFF2-40B4-BE49-F238E27FC236}">
                <a16:creationId xmlns:a16="http://schemas.microsoft.com/office/drawing/2014/main" id="{33EA6CD1-1CBE-4ECD-894F-480518664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슬라이드 노트 개체 틀 2">
            <a:extLst>
              <a:ext uri="{FF2B5EF4-FFF2-40B4-BE49-F238E27FC236}">
                <a16:creationId xmlns:a16="http://schemas.microsoft.com/office/drawing/2014/main" id="{D1D42C75-99E0-4DF0-9639-2E9A36FEE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/>
          </a:p>
        </p:txBody>
      </p:sp>
      <p:sp>
        <p:nvSpPr>
          <p:cNvPr id="27652" name="슬라이드 번호 개체 틀 3">
            <a:extLst>
              <a:ext uri="{FF2B5EF4-FFF2-40B4-BE49-F238E27FC236}">
                <a16:creationId xmlns:a16="http://schemas.microsoft.com/office/drawing/2014/main" id="{86B9AF25-2943-4136-BFFD-AEA8CDAB4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bg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fld id="{76F82639-BCCA-4CAE-AF34-153C9581C97D}" type="slidenum">
              <a:rPr lang="ko-KR" altLang="en-US" sz="1200">
                <a:solidFill>
                  <a:schemeClr val="tx1"/>
                </a:solidFill>
                <a:latin typeface="굴림" panose="020B0600000101010101" pitchFamily="50" charset="-127"/>
              </a:rPr>
              <a:pPr/>
              <a:t>12</a:t>
            </a:fld>
            <a:endParaRPr lang="ko-KR" altLang="en-US" sz="1200">
              <a:solidFill>
                <a:schemeClr val="tx1"/>
              </a:solidFill>
              <a:latin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536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4783F1E0-EBB2-412D-8FB2-3794C610572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178777-CC2F-4E23-BE17-B8E91D6BF5A7}" type="slidenum">
              <a:rPr lang="en-US" altLang="ko-KR"/>
              <a:pPr algn="r" eaLnBrk="1" hangingPunct="1">
                <a:spcBef>
                  <a:spcPct val="0"/>
                </a:spcBef>
              </a:pPr>
              <a:t>13</a:t>
            </a:fld>
            <a:endParaRPr lang="en-US" altLang="ko-K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8A35DC4-4808-4E6E-800C-BF285AE4EE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4E9CF82C-1063-4966-8BAB-3C49AEBF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81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DAE0BAE-7D60-4F29-8EFC-FE005A9B59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6DB077-AAB5-4B1F-8DC3-AA7CB61E6CE4}" type="slidenum">
              <a:rPr lang="en-US" altLang="ko-KR"/>
              <a:pPr algn="r" eaLnBrk="1" hangingPunct="1">
                <a:spcBef>
                  <a:spcPct val="0"/>
                </a:spcBef>
              </a:pPr>
              <a:t>14</a:t>
            </a:fld>
            <a:endParaRPr lang="en-US" altLang="ko-K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78B5E77-079F-44EB-ACBA-EBE403CDC8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64CB38F-82A1-4D09-990E-8007D0673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68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5230131-D147-499C-8E3E-3FCCD09A76E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1B43D4-C108-47DE-87B4-8B7496D56EF9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4349DE2-2AE6-4552-BC3B-F542FC9F0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EF91590-08A9-430D-ABA3-4D077467A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70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C10E648-9FAA-42F4-B938-363327E2C5A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3C5639-1925-4941-B512-3F2F4E260A30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24ACC66-8D56-41C7-AC22-E650B6C47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8CAF02-74A1-41B2-918B-E496D7E09B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226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66CC25F-E238-4668-9D5E-02DA0981D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B600204-7EC8-4FEC-AAFA-BFF365BA0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588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7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8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C817B3D-BFEC-4FD7-A187-B819DDEDCA3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15E5A2-12A8-4295-95DD-43D8A7D1836F}" type="slidenum">
              <a:rPr lang="en-US" altLang="ko-KR"/>
              <a:pPr algn="r" eaLnBrk="1" hangingPunct="1">
                <a:spcBef>
                  <a:spcPct val="0"/>
                </a:spcBef>
              </a:pPr>
              <a:t>9</a:t>
            </a:fld>
            <a:endParaRPr lang="en-US" altLang="ko-K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698323C-E3E8-4855-A54B-441E77501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DCD0D9F-B86A-4EE6-93ED-80DEFE6BFD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75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1AA604F8-6501-4C4B-8C74-718C9C4994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92760"/>
            <a:ext cx="7772400" cy="1470025"/>
          </a:xfrm>
        </p:spPr>
        <p:txBody>
          <a:bodyPr/>
          <a:lstStyle/>
          <a:p>
            <a:r>
              <a:rPr lang="en-US" altLang="ko-KR" sz="5400" b="1" dirty="0"/>
              <a:t>Analysis</a:t>
            </a:r>
            <a:endParaRPr lang="ko-KR" altLang="en-US" sz="5400" b="1" dirty="0"/>
          </a:p>
        </p:txBody>
      </p:sp>
      <p:sp>
        <p:nvSpPr>
          <p:cNvPr id="21507" name="부제목 2">
            <a:extLst>
              <a:ext uri="{FF2B5EF4-FFF2-40B4-BE49-F238E27FC236}">
                <a16:creationId xmlns:a16="http://schemas.microsoft.com/office/drawing/2014/main" id="{02E530A4-7235-4599-8D5A-1F51638F6C0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99592" y="3412640"/>
            <a:ext cx="7772400" cy="1752600"/>
          </a:xfrm>
        </p:spPr>
        <p:txBody>
          <a:bodyPr/>
          <a:lstStyle/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본 </a:t>
            </a:r>
            <a:r>
              <a:rPr lang="en-US" altLang="ko-KR" sz="2400" dirty="0"/>
              <a:t>ppt </a:t>
            </a:r>
            <a:r>
              <a:rPr lang="ko-KR" altLang="en-US" sz="2400" dirty="0"/>
              <a:t>에 기재된 것은 제 세미나 수강생이 사용하는 예시입니다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원장님께서 사용하시는 것을 넣으시면 됩니다</a:t>
            </a:r>
            <a:r>
              <a:rPr lang="en-US" altLang="ko-KR" sz="2400" dirty="0"/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작성이 어려우시면 작성된 </a:t>
            </a:r>
            <a:r>
              <a:rPr lang="ko-KR" altLang="en-US" sz="2400" dirty="0" err="1"/>
              <a:t>챠트가</a:t>
            </a:r>
            <a:r>
              <a:rPr lang="ko-KR" altLang="en-US" sz="2400" dirty="0"/>
              <a:t> 잘 보이게 사진을 찍어서 첨부하셔도 됩니다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>
            <a:extLst>
              <a:ext uri="{FF2B5EF4-FFF2-40B4-BE49-F238E27FC236}">
                <a16:creationId xmlns:a16="http://schemas.microsoft.com/office/drawing/2014/main" id="{3376E807-CE38-445E-A89B-113BC243A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411163"/>
            <a:ext cx="6073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50000"/>
              </a:spcBef>
              <a:buFontTx/>
              <a:buNone/>
            </a:pPr>
            <a:r>
              <a:rPr kumimoji="0" lang="en-US" altLang="ko-KR" sz="3600" b="1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Ceph analysis </a:t>
            </a:r>
            <a:r>
              <a:rPr kumimoji="0" lang="en-US" altLang="ko-KR" sz="3600">
                <a:solidFill>
                  <a:srgbClr val="FC6204"/>
                </a:solidFill>
                <a:latin typeface="Arial" panose="020B0604020202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rPr>
              <a:t>(will-ceph)</a:t>
            </a:r>
            <a:endParaRPr kumimoji="0" lang="en-US" altLang="ko-KR" sz="3600" b="1">
              <a:solidFill>
                <a:srgbClr val="FC6204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BBF66-B225-4F5E-A8C2-DB41A5660F83}"/>
              </a:ext>
            </a:extLst>
          </p:cNvPr>
          <p:cNvSpPr txBox="1"/>
          <p:nvPr/>
        </p:nvSpPr>
        <p:spPr>
          <a:xfrm>
            <a:off x="5940152" y="1052513"/>
            <a:ext cx="3095625" cy="2116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Willceph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프로그램 이용자는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MANN </a:t>
            </a: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anlaysis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이용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업체에 문의하시면 됩니다</a:t>
            </a:r>
            <a:r>
              <a:rPr lang="en-US" altLang="ko-KR" sz="1800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800" dirty="0" err="1">
                <a:solidFill>
                  <a:schemeClr val="bg2">
                    <a:lumMod val="75000"/>
                  </a:schemeClr>
                </a:solidFill>
              </a:rPr>
              <a:t>ceph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그림크기를 줄이면</a:t>
            </a:r>
            <a:endParaRPr lang="en-US" altLang="ko-KR" sz="18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 err="1">
                <a:solidFill>
                  <a:schemeClr val="bg2">
                    <a:lumMod val="75000"/>
                  </a:schemeClr>
                </a:solidFill>
              </a:rPr>
              <a:t>챠트가</a:t>
            </a:r>
            <a:r>
              <a:rPr lang="ko-KR" altLang="en-US" sz="1800" dirty="0">
                <a:solidFill>
                  <a:schemeClr val="bg2">
                    <a:lumMod val="75000"/>
                  </a:schemeClr>
                </a:solidFill>
              </a:rPr>
              <a:t> 크게 보임</a:t>
            </a: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08" y="1268413"/>
            <a:ext cx="6699583" cy="4897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제목 1">
            <a:extLst>
              <a:ext uri="{FF2B5EF4-FFF2-40B4-BE49-F238E27FC236}">
                <a16:creationId xmlns:a16="http://schemas.microsoft.com/office/drawing/2014/main" id="{339304D4-0CCB-47EB-A00B-00CC7AB0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Problem list</a:t>
            </a:r>
            <a:endParaRPr lang="ko-KR" altLang="en-US"/>
          </a:p>
        </p:txBody>
      </p:sp>
      <p:sp>
        <p:nvSpPr>
          <p:cNvPr id="43011" name="내용 개체 틀 2">
            <a:extLst>
              <a:ext uri="{FF2B5EF4-FFF2-40B4-BE49-F238E27FC236}">
                <a16:creationId xmlns:a16="http://schemas.microsoft.com/office/drawing/2014/main" id="{27B797F3-03DF-4706-88EB-2320F8EC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23963"/>
            <a:ext cx="6972300" cy="54451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Skeletal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Skeletal Class I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Dental problem</a:t>
            </a: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Class II molar &amp; canine key on both sides</a:t>
            </a:r>
          </a:p>
          <a:p>
            <a:pPr marL="457200" lvl="1" indent="0" eaLnBrk="1" hangingPunct="1">
              <a:buNone/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OB/OJ=2.0/3.0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+mj-lt"/>
              </a:rPr>
              <a:t>DML  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Crowding (Mx: 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 0.5)</a:t>
            </a:r>
          </a:p>
          <a:p>
            <a:pPr lvl="1" eaLnBrk="1" hangingPunct="1">
              <a:defRPr/>
            </a:pPr>
            <a:r>
              <a:rPr lang="en-US" altLang="ko-KR" dirty="0">
                <a:latin typeface="Arial"/>
              </a:rPr>
              <a:t>Spacing on (</a:t>
            </a:r>
            <a:r>
              <a:rPr lang="en-US" altLang="ko-KR" dirty="0" err="1">
                <a:latin typeface="Arial"/>
              </a:rPr>
              <a:t>Mx</a:t>
            </a:r>
            <a:r>
              <a:rPr lang="en-US" altLang="ko-KR" dirty="0">
                <a:latin typeface="Arial"/>
              </a:rPr>
              <a:t>: 1.0, </a:t>
            </a:r>
            <a:r>
              <a:rPr lang="en-US" altLang="ko-KR" dirty="0" err="1">
                <a:latin typeface="Arial"/>
              </a:rPr>
              <a:t>Mn</a:t>
            </a:r>
            <a:r>
              <a:rPr lang="en-US" altLang="ko-KR" dirty="0">
                <a:latin typeface="Arial"/>
              </a:rPr>
              <a:t>:-1.0)</a:t>
            </a:r>
          </a:p>
          <a:p>
            <a:pPr lvl="1" eaLnBrk="1" hangingPunct="1">
              <a:defRPr/>
            </a:pPr>
            <a:r>
              <a:rPr lang="en-US" altLang="ko-KR" dirty="0">
                <a:solidFill>
                  <a:srgbClr val="FF0000"/>
                </a:solidFill>
                <a:latin typeface="+mj-lt"/>
              </a:rPr>
              <a:t>Sum of incisors = 4 : 3.0</a:t>
            </a:r>
          </a:p>
          <a:p>
            <a:pPr lvl="1" eaLnBrk="1" hangingPunct="1">
              <a:defRPr/>
            </a:pPr>
            <a:endParaRPr lang="en-US" altLang="ko-KR" dirty="0">
              <a:latin typeface="+mj-lt"/>
            </a:endParaRPr>
          </a:p>
          <a:p>
            <a:pPr eaLnBrk="1" hangingPunct="1">
              <a:defRPr/>
            </a:pPr>
            <a:r>
              <a:rPr lang="en-US" altLang="ko-KR" dirty="0">
                <a:latin typeface="+mj-lt"/>
              </a:rPr>
              <a:t>Soft-tissue problem</a:t>
            </a:r>
          </a:p>
        </p:txBody>
      </p:sp>
      <p:sp>
        <p:nvSpPr>
          <p:cNvPr id="26635" name="TextBox 1">
            <a:extLst>
              <a:ext uri="{FF2B5EF4-FFF2-40B4-BE49-F238E27FC236}">
                <a16:creationId xmlns:a16="http://schemas.microsoft.com/office/drawing/2014/main" id="{EFF4124E-D396-44F2-8B49-58594F24C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484313"/>
            <a:ext cx="20161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# Skeletal,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 Dental,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soft tissue </a:t>
            </a: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순으로 문제점을 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vl="1" eaLnBrk="1" latinLnBrk="0" hangingPunct="1">
              <a:spcBef>
                <a:spcPct val="0"/>
              </a:spcBef>
              <a:buFontTx/>
              <a:buNone/>
            </a:pP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나열합니다</a:t>
            </a: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6E8851E8-F33C-478F-A83F-D5929DC91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1062"/>
              </p:ext>
            </p:extLst>
          </p:nvPr>
        </p:nvGraphicFramePr>
        <p:xfrm>
          <a:off x="2050777" y="3786551"/>
          <a:ext cx="1473200" cy="731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(0)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83" marB="4578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643" name="직선 화살표 연결선 5">
            <a:extLst>
              <a:ext uri="{FF2B5EF4-FFF2-40B4-BE49-F238E27FC236}">
                <a16:creationId xmlns:a16="http://schemas.microsoft.com/office/drawing/2014/main" id="{0436C106-61A1-4394-A804-B64BA479ED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93145" y="3810499"/>
            <a:ext cx="0" cy="28733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44" name="직선 화살표 연결선 6">
            <a:extLst>
              <a:ext uri="{FF2B5EF4-FFF2-40B4-BE49-F238E27FC236}">
                <a16:creationId xmlns:a16="http://schemas.microsoft.com/office/drawing/2014/main" id="{C3D959AA-7BF8-4606-8C53-A16904027EA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0083" y="4177030"/>
            <a:ext cx="0" cy="28733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CFC0D008-3E7E-4C90-B21A-524C7BC84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1014413"/>
            <a:ext cx="6677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ko-KR" sz="4800" b="1">
                <a:solidFill>
                  <a:srgbClr val="FC62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ko-KR" altLang="en-US" sz="4800" b="1">
              <a:solidFill>
                <a:srgbClr val="FC62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423C8EC-1A3B-4F42-A3A7-C201620834F6}"/>
              </a:ext>
            </a:extLst>
          </p:cNvPr>
          <p:cNvSpPr txBox="1">
            <a:spLocks/>
          </p:cNvSpPr>
          <p:nvPr/>
        </p:nvSpPr>
        <p:spPr>
          <a:xfrm>
            <a:off x="539750" y="2276475"/>
            <a:ext cx="8120063" cy="33845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Skeletal Class I </a:t>
            </a:r>
            <a:br>
              <a:rPr lang="en-US" altLang="ko-KR" sz="54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ant. spacing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D86EE-1179-436C-80A6-DADCD1D3F899}"/>
              </a:ext>
            </a:extLst>
          </p:cNvPr>
          <p:cNvSpPr txBox="1"/>
          <p:nvPr/>
        </p:nvSpPr>
        <p:spPr>
          <a:xfrm>
            <a:off x="1233488" y="2276872"/>
            <a:ext cx="66770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5400" b="1" dirty="0">
                <a:solidFill>
                  <a:srgbClr val="FC6204"/>
                </a:solidFill>
                <a:latin typeface="+mj-lt"/>
              </a:rPr>
              <a:t>Treatment Plan</a:t>
            </a:r>
            <a:endParaRPr lang="ko-KR" altLang="en-US" sz="54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9672468-0AD5-46FB-9009-7D19FF005834}"/>
              </a:ext>
            </a:extLst>
          </p:cNvPr>
          <p:cNvSpPr txBox="1">
            <a:spLocks/>
          </p:cNvSpPr>
          <p:nvPr/>
        </p:nvSpPr>
        <p:spPr>
          <a:xfrm>
            <a:off x="511969" y="3284984"/>
            <a:ext cx="8120063" cy="25948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원장님께서 작성한 치료계획을 기입해 주시면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다음 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ppt 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는 수강생들이 이용하는 예시된 자료이니 참고하시면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작성이 어려우시면 작성된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챠트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사진을 잘 보이도록 찍어서 </a:t>
            </a:r>
            <a:r>
              <a:rPr lang="ko-KR" altLang="en-US" sz="2400" kern="0" dirty="0" err="1">
                <a:solidFill>
                  <a:schemeClr val="tx1"/>
                </a:solidFill>
                <a:latin typeface="+mj-lt"/>
              </a:rPr>
              <a:t>올려주셔도</a:t>
            </a:r>
            <a:r>
              <a:rPr lang="ko-KR" altLang="en-US" sz="2400" kern="0" dirty="0">
                <a:solidFill>
                  <a:schemeClr val="tx1"/>
                </a:solidFill>
                <a:latin typeface="+mj-lt"/>
              </a:rPr>
              <a:t> 됩니다</a:t>
            </a:r>
            <a:r>
              <a:rPr lang="en-US" altLang="ko-KR" sz="2400" kern="0" dirty="0">
                <a:solidFill>
                  <a:schemeClr val="tx1"/>
                </a:solidFill>
                <a:latin typeface="+mj-lt"/>
              </a:rPr>
              <a:t>.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150000"/>
              </a:lnSpc>
              <a:defRPr/>
            </a:pP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ko-KR" altLang="en-US" sz="2400" kern="0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>
            <a:extLst>
              <a:ext uri="{FF2B5EF4-FFF2-40B4-BE49-F238E27FC236}">
                <a16:creationId xmlns:a16="http://schemas.microsoft.com/office/drawing/2014/main" id="{83563A43-0F6C-411B-82A8-FBC38567F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1</a:t>
            </a:r>
            <a:endParaRPr lang="ko-KR" altLang="en-US" sz="3600" dirty="0"/>
          </a:p>
        </p:txBody>
      </p:sp>
      <p:sp>
        <p:nvSpPr>
          <p:cNvPr id="32771" name="내용 개체 틀 2">
            <a:extLst>
              <a:ext uri="{FF2B5EF4-FFF2-40B4-BE49-F238E27FC236}">
                <a16:creationId xmlns:a16="http://schemas.microsoft.com/office/drawing/2014/main" id="{445E1E73-FA4D-4DF5-826F-1972D35D43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075612" cy="50403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dirty="0" err="1">
                <a:solidFill>
                  <a:srgbClr val="0070C0"/>
                </a:solidFill>
              </a:rPr>
              <a:t>상악</a:t>
            </a:r>
            <a:r>
              <a:rPr lang="ko-KR" altLang="en-US" sz="2000" dirty="0">
                <a:solidFill>
                  <a:srgbClr val="0070C0"/>
                </a:solidFill>
              </a:rPr>
              <a:t> 투명교정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>
              <a:buFontTx/>
              <a:buAutoNum type="arabicPeriod"/>
            </a:pPr>
            <a:endParaRPr lang="en-US" altLang="ko-KR" sz="1000" dirty="0"/>
          </a:p>
          <a:p>
            <a:pPr>
              <a:buFontTx/>
              <a:buAutoNum type="arabicPeriod"/>
            </a:pPr>
            <a:r>
              <a:rPr lang="ko-KR" altLang="en-US" sz="2000" dirty="0"/>
              <a:t>투명교정 단계별 장치 제작 및 시적</a:t>
            </a:r>
            <a:endParaRPr lang="en-US" altLang="ko-KR" sz="2000" dirty="0"/>
          </a:p>
          <a:p>
            <a:pPr>
              <a:buFontTx/>
              <a:buAutoNum type="arabicPeriod"/>
            </a:pPr>
            <a:r>
              <a:rPr lang="ko-KR" altLang="en-US" sz="2000" dirty="0"/>
              <a:t>필요 시 교합 </a:t>
            </a:r>
            <a:r>
              <a:rPr lang="ko-KR" altLang="en-US" sz="2000" dirty="0" err="1"/>
              <a:t>간섭부위</a:t>
            </a:r>
            <a:r>
              <a:rPr lang="ko-KR" altLang="en-US" sz="2000" dirty="0"/>
              <a:t> 조정</a:t>
            </a:r>
            <a:endParaRPr lang="en-US" altLang="ko-KR" sz="2000" dirty="0"/>
          </a:p>
          <a:p>
            <a:pPr>
              <a:buFontTx/>
              <a:buAutoNum type="arabicPeriod"/>
            </a:pPr>
            <a:endParaRPr lang="en-US" altLang="ko-KR" sz="2000" dirty="0"/>
          </a:p>
          <a:p>
            <a:pPr marL="0" indent="0">
              <a:buNone/>
            </a:pPr>
            <a:endParaRPr lang="en-US" altLang="ko-KR" sz="1000" dirty="0"/>
          </a:p>
          <a:p>
            <a:r>
              <a:rPr lang="ko-KR" altLang="en-US" sz="2000" dirty="0"/>
              <a:t>치료기간</a:t>
            </a:r>
            <a:r>
              <a:rPr lang="en-US" altLang="ko-KR" sz="2000" dirty="0"/>
              <a:t>:1</a:t>
            </a:r>
            <a:r>
              <a:rPr lang="ko-KR" altLang="en-US" sz="2000" dirty="0"/>
              <a:t>년</a:t>
            </a:r>
            <a:endParaRPr lang="en-US" altLang="ko-KR" sz="2000" dirty="0"/>
          </a:p>
          <a:p>
            <a:r>
              <a:rPr lang="ko-KR" altLang="en-US" sz="2000" dirty="0"/>
              <a:t>한계점</a:t>
            </a:r>
            <a:r>
              <a:rPr lang="en-US" altLang="ko-KR" sz="2000" dirty="0"/>
              <a:t>: </a:t>
            </a:r>
            <a:r>
              <a:rPr lang="ko-KR" altLang="en-US" sz="2000" dirty="0"/>
              <a:t>교합 </a:t>
            </a:r>
            <a:r>
              <a:rPr lang="ko-KR" altLang="en-US" sz="2000" dirty="0" err="1"/>
              <a:t>간섭부위</a:t>
            </a:r>
            <a:r>
              <a:rPr lang="ko-KR" altLang="en-US" sz="2000" dirty="0"/>
              <a:t> 조정해야 할 수 있음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>
            <a:extLst>
              <a:ext uri="{FF2B5EF4-FFF2-40B4-BE49-F238E27FC236}">
                <a16:creationId xmlns:a16="http://schemas.microsoft.com/office/drawing/2014/main" id="{3611A4B3-46D9-48B5-B4DF-23A2981F27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Tx</a:t>
            </a:r>
            <a:r>
              <a:rPr lang="en-US" altLang="ko-KR" dirty="0"/>
              <a:t>. Plan 2</a:t>
            </a:r>
            <a:endParaRPr lang="ko-KR" altLang="en-US" dirty="0"/>
          </a:p>
        </p:txBody>
      </p:sp>
      <p:sp>
        <p:nvSpPr>
          <p:cNvPr id="34819" name="내용 개체 틀 2">
            <a:extLst>
              <a:ext uri="{FF2B5EF4-FFF2-40B4-BE49-F238E27FC236}">
                <a16:creationId xmlns:a16="http://schemas.microsoft.com/office/drawing/2014/main" id="{EC841F0B-313B-4985-8FBC-8F1E34FB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958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dirty="0">
                <a:solidFill>
                  <a:srgbClr val="0070C0"/>
                </a:solidFill>
              </a:rPr>
              <a:t>DBS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F-DBS, IDB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+ Alignment &amp; leveling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Space closure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en-US" altLang="ko-KR" sz="2400" dirty="0"/>
              <a:t>Finish &amp; </a:t>
            </a:r>
            <a:r>
              <a:rPr lang="en-US" altLang="ko-KR" sz="2400" dirty="0" err="1"/>
              <a:t>debond</a:t>
            </a:r>
            <a:endParaRPr lang="en-US" altLang="ko-KR" sz="2400" dirty="0"/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endParaRPr lang="en-US" altLang="ko-KR" sz="800" dirty="0"/>
          </a:p>
          <a:p>
            <a:pPr>
              <a:lnSpc>
                <a:spcPct val="150000"/>
              </a:lnSpc>
              <a:defRPr/>
            </a:pPr>
            <a:r>
              <a:rPr lang="en-US" altLang="ko-KR" sz="2400" dirty="0"/>
              <a:t>DML </a:t>
            </a:r>
            <a:r>
              <a:rPr lang="ko-KR" altLang="en-US" sz="2400" dirty="0"/>
              <a:t>한계</a:t>
            </a:r>
            <a:r>
              <a:rPr lang="en-US" altLang="ko-KR" sz="24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400" dirty="0"/>
              <a:t>기간</a:t>
            </a:r>
            <a:r>
              <a:rPr lang="en-US" altLang="ko-KR" sz="2400" dirty="0"/>
              <a:t>: 1</a:t>
            </a:r>
            <a:r>
              <a:rPr lang="ko-KR" altLang="en-US" sz="2400" dirty="0"/>
              <a:t>년</a:t>
            </a:r>
            <a:r>
              <a:rPr lang="en-US" altLang="ko-KR" sz="2400" dirty="0"/>
              <a:t>~1</a:t>
            </a:r>
            <a:r>
              <a:rPr lang="ko-KR" altLang="en-US" sz="2400" dirty="0"/>
              <a:t>년</a:t>
            </a:r>
            <a:r>
              <a:rPr lang="en-US" altLang="ko-KR" sz="2400" dirty="0"/>
              <a:t>6</a:t>
            </a:r>
            <a:r>
              <a:rPr lang="ko-KR" altLang="en-US" sz="2400" dirty="0"/>
              <a:t>개월</a:t>
            </a:r>
            <a:endParaRPr lang="en-US" altLang="ko-KR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49778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이 환자분은 </a:t>
            </a:r>
            <a:r>
              <a:rPr lang="ko-KR" altLang="en-US" sz="2200" dirty="0" err="1"/>
              <a:t>상악</a:t>
            </a:r>
            <a:r>
              <a:rPr lang="ko-KR" altLang="en-US" sz="2200" dirty="0"/>
              <a:t> </a:t>
            </a:r>
            <a:r>
              <a:rPr lang="en-US" altLang="ko-KR" sz="2200" dirty="0"/>
              <a:t>space </a:t>
            </a:r>
            <a:r>
              <a:rPr lang="ko-KR" altLang="en-US" sz="2200" dirty="0"/>
              <a:t>만 신경 쓰이고 교정 범위</a:t>
            </a:r>
            <a:r>
              <a:rPr lang="en-US" altLang="ko-KR" sz="2200" dirty="0"/>
              <a:t>, </a:t>
            </a:r>
            <a:r>
              <a:rPr lang="ko-KR" altLang="en-US" sz="2200" dirty="0"/>
              <a:t>비용 등을 최소화 하고자 하여 일단 </a:t>
            </a:r>
            <a:r>
              <a:rPr lang="ko-KR" altLang="en-US" sz="2200" dirty="0" err="1"/>
              <a:t>투명교정을</a:t>
            </a:r>
            <a:r>
              <a:rPr lang="ko-KR" altLang="en-US" sz="2200" dirty="0"/>
              <a:t> 먼저 고려하고 필요시 </a:t>
            </a:r>
            <a:r>
              <a:rPr lang="ko-KR" altLang="en-US" sz="2200" dirty="0" err="1"/>
              <a:t>간섭부위의</a:t>
            </a:r>
            <a:r>
              <a:rPr lang="ko-KR" altLang="en-US" sz="2200" dirty="0"/>
              <a:t> 조정 가능성은 </a:t>
            </a:r>
            <a:r>
              <a:rPr lang="ko-KR" altLang="en-US" sz="2200" dirty="0" err="1"/>
              <a:t>설명드렸습니다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2200" dirty="0"/>
              <a:t>#21 </a:t>
            </a:r>
            <a:r>
              <a:rPr lang="ko-KR" altLang="en-US" sz="2200" dirty="0"/>
              <a:t>치아가 </a:t>
            </a:r>
            <a:r>
              <a:rPr lang="en-US" altLang="ko-KR" sz="2200" dirty="0"/>
              <a:t>labial </a:t>
            </a:r>
            <a:r>
              <a:rPr lang="ko-KR" altLang="en-US" sz="2200" dirty="0"/>
              <a:t>로 약간 나와 있어 후방으로 이동시키는 방향으로 이동 시키면 공간이 </a:t>
            </a:r>
            <a:r>
              <a:rPr lang="en-US" altLang="ko-KR" sz="2200" dirty="0"/>
              <a:t>0.5mm </a:t>
            </a:r>
            <a:r>
              <a:rPr lang="ko-KR" altLang="en-US" sz="2200" dirty="0"/>
              <a:t>정도 </a:t>
            </a:r>
            <a:r>
              <a:rPr lang="ko-KR" altLang="en-US" sz="2200" dirty="0" err="1"/>
              <a:t>남을것</a:t>
            </a:r>
            <a:r>
              <a:rPr lang="ko-KR" altLang="en-US" sz="2200" dirty="0"/>
              <a:t> 같지만 그래도 </a:t>
            </a:r>
            <a:r>
              <a:rPr lang="ko-KR" altLang="en-US" sz="2200" dirty="0" err="1"/>
              <a:t>가능할것</a:t>
            </a:r>
            <a:r>
              <a:rPr lang="ko-KR" altLang="en-US" sz="2200" dirty="0"/>
              <a:t> 같아 일단 투명 교정으로 상담 드렸습니다</a:t>
            </a:r>
            <a:r>
              <a:rPr lang="en-US" altLang="ko-KR" sz="22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 교정 </a:t>
            </a:r>
            <a:r>
              <a:rPr lang="ko-KR" altLang="en-US" sz="2200" dirty="0" err="1"/>
              <a:t>기공소에도</a:t>
            </a:r>
            <a:r>
              <a:rPr lang="ko-KR" altLang="en-US" sz="2200" dirty="0"/>
              <a:t> 모델은 </a:t>
            </a:r>
            <a:r>
              <a:rPr lang="ko-KR" altLang="en-US" sz="2200" dirty="0" err="1"/>
              <a:t>보내봤는데</a:t>
            </a:r>
            <a:r>
              <a:rPr lang="ko-KR" altLang="en-US" sz="2200" dirty="0"/>
              <a:t> 예전에 </a:t>
            </a:r>
            <a:r>
              <a:rPr lang="en-US" altLang="ko-KR" sz="2200" dirty="0"/>
              <a:t>space </a:t>
            </a:r>
            <a:r>
              <a:rPr lang="ko-KR" altLang="en-US" sz="2200" dirty="0"/>
              <a:t>케이스에서 공간이 닫아질지 모델 </a:t>
            </a:r>
            <a:r>
              <a:rPr lang="ko-KR" altLang="en-US" sz="2200" dirty="0" err="1"/>
              <a:t>셋업을</a:t>
            </a:r>
            <a:r>
              <a:rPr lang="ko-KR" altLang="en-US" sz="2200" dirty="0"/>
              <a:t> 알려주신 것 같아서 그 모델 </a:t>
            </a:r>
            <a:r>
              <a:rPr lang="ko-KR" altLang="en-US" sz="2200" dirty="0" err="1"/>
              <a:t>셋업이</a:t>
            </a:r>
            <a:r>
              <a:rPr lang="ko-KR" altLang="en-US" sz="2200" dirty="0"/>
              <a:t> 치과에서도 해볼 수가 있나요</a:t>
            </a:r>
            <a:r>
              <a:rPr lang="en-US" altLang="ko-KR" sz="2200" dirty="0"/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그외</a:t>
            </a:r>
            <a:r>
              <a:rPr lang="ko-KR" altLang="en-US" sz="2200" dirty="0"/>
              <a:t> 고려 사항에 대해서도 조언 부탁 드립니다</a:t>
            </a:r>
            <a:r>
              <a:rPr lang="en-US" altLang="ko-KR" sz="2200" dirty="0"/>
              <a:t>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A148F3-FE08-5276-549F-08B5DE536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C66447B-E41F-F7FC-00B9-375510423A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136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1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87450"/>
            <a:ext cx="8229600" cy="5265886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ko-KR" altLang="en-US" sz="1800" dirty="0" err="1"/>
              <a:t>상악</a:t>
            </a:r>
            <a:r>
              <a:rPr lang="ko-KR" altLang="en-US" sz="1800" dirty="0"/>
              <a:t> </a:t>
            </a:r>
            <a:r>
              <a:rPr lang="en-US" altLang="ko-KR" sz="1800" dirty="0"/>
              <a:t>#21^22 </a:t>
            </a:r>
            <a:r>
              <a:rPr lang="ko-KR" altLang="en-US" sz="1800" dirty="0"/>
              <a:t>사이의 공간만 해결하기를 원한다면 투명교정을 </a:t>
            </a:r>
            <a:r>
              <a:rPr lang="ko-KR" altLang="en-US" sz="1800" dirty="0" err="1"/>
              <a:t>이용하는것이</a:t>
            </a:r>
            <a:r>
              <a:rPr lang="ko-KR" altLang="en-US" sz="1800" dirty="0"/>
              <a:t> 제일 좋은 방법입니다</a:t>
            </a:r>
            <a:r>
              <a:rPr lang="en-US" altLang="ko-KR" sz="1800" dirty="0"/>
              <a:t>. </a:t>
            </a:r>
            <a:r>
              <a:rPr lang="ko-KR" altLang="en-US" sz="1800" dirty="0"/>
              <a:t>장치는 </a:t>
            </a:r>
            <a:r>
              <a:rPr lang="en-US" altLang="ko-KR" sz="1800" dirty="0"/>
              <a:t>2~4</a:t>
            </a:r>
            <a:r>
              <a:rPr lang="ko-KR" altLang="en-US" sz="1800" dirty="0"/>
              <a:t>번 이면 충분하지 않을까 생각합니다</a:t>
            </a:r>
            <a:r>
              <a:rPr lang="en-US" altLang="ko-KR" sz="1800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1800" dirty="0"/>
              <a:t>다만</a:t>
            </a:r>
            <a:r>
              <a:rPr lang="en-US" altLang="ko-KR" sz="1800" dirty="0"/>
              <a:t>, #22 </a:t>
            </a:r>
            <a:r>
              <a:rPr lang="ko-KR" altLang="en-US" sz="1800" dirty="0"/>
              <a:t>치아의 </a:t>
            </a:r>
            <a:r>
              <a:rPr lang="en-US" altLang="ko-KR" sz="1800" dirty="0"/>
              <a:t>M-D </a:t>
            </a:r>
            <a:r>
              <a:rPr lang="ko-KR" altLang="en-US" sz="1800" dirty="0"/>
              <a:t>사이즈가 작은 </a:t>
            </a:r>
            <a:r>
              <a:rPr lang="ko-KR" altLang="en-US" sz="1800" dirty="0" err="1"/>
              <a:t>왜소치이라서</a:t>
            </a:r>
            <a:r>
              <a:rPr lang="en-US" altLang="ko-KR" sz="1800" dirty="0"/>
              <a:t>, </a:t>
            </a:r>
            <a:r>
              <a:rPr lang="ko-KR" altLang="en-US" sz="1800" dirty="0"/>
              <a:t>공간을 완전히 폐쇄하지 </a:t>
            </a:r>
            <a:r>
              <a:rPr lang="ko-KR" altLang="en-US" sz="1800" dirty="0" err="1"/>
              <a:t>못할수가</a:t>
            </a:r>
            <a:r>
              <a:rPr lang="ko-KR" altLang="en-US" sz="1800" dirty="0"/>
              <a:t> 있습니다</a:t>
            </a:r>
            <a:r>
              <a:rPr lang="en-US" altLang="ko-KR" sz="1800" dirty="0"/>
              <a:t>.</a:t>
            </a:r>
            <a:r>
              <a:rPr lang="ko-KR" altLang="en-US" sz="1800" dirty="0"/>
              <a:t> 이런 경우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측절치에</a:t>
            </a:r>
            <a:r>
              <a:rPr lang="ko-KR" altLang="en-US" sz="1800" dirty="0"/>
              <a:t> </a:t>
            </a:r>
            <a:r>
              <a:rPr lang="en-US" altLang="ko-KR" sz="1800" dirty="0"/>
              <a:t>Resin </a:t>
            </a:r>
            <a:r>
              <a:rPr lang="ko-KR" altLang="en-US" sz="1800" dirty="0"/>
              <a:t>또는</a:t>
            </a:r>
            <a:r>
              <a:rPr lang="en-US" altLang="ko-KR" sz="1800" dirty="0"/>
              <a:t> </a:t>
            </a:r>
            <a:r>
              <a:rPr lang="ko-KR" altLang="en-US" sz="1800" dirty="0"/>
              <a:t>보철치료가 추가적으로 필요합니다</a:t>
            </a:r>
            <a:r>
              <a:rPr lang="en-US" altLang="ko-KR" sz="1800" dirty="0"/>
              <a:t>. #21 </a:t>
            </a:r>
            <a:r>
              <a:rPr lang="ko-KR" altLang="en-US" sz="1800" dirty="0"/>
              <a:t>치아가 </a:t>
            </a:r>
            <a:r>
              <a:rPr lang="ko-KR" altLang="en-US" sz="1800" dirty="0" err="1"/>
              <a:t>설측으로</a:t>
            </a:r>
            <a:r>
              <a:rPr lang="ko-KR" altLang="en-US" sz="1800" dirty="0"/>
              <a:t> 이동한 후에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전치부</a:t>
            </a:r>
            <a:r>
              <a:rPr lang="ko-KR" altLang="en-US" sz="1800" dirty="0"/>
              <a:t> 전체에서 </a:t>
            </a:r>
            <a:r>
              <a:rPr lang="en-US" altLang="ko-KR" sz="1800" dirty="0"/>
              <a:t>overjet</a:t>
            </a:r>
            <a:r>
              <a:rPr lang="ko-KR" altLang="en-US" sz="1800" dirty="0"/>
              <a:t> 에 여유가 있다면</a:t>
            </a:r>
            <a:r>
              <a:rPr lang="en-US" altLang="ko-KR" sz="1800" dirty="0"/>
              <a:t>, </a:t>
            </a:r>
            <a:r>
              <a:rPr lang="ko-KR" altLang="en-US" sz="1800" dirty="0"/>
              <a:t>남은 공간은 폐쇄가 가능합니다</a:t>
            </a:r>
            <a:r>
              <a:rPr lang="en-US" altLang="ko-KR" sz="1800" dirty="0"/>
              <a:t>. </a:t>
            </a:r>
            <a:r>
              <a:rPr lang="ko-KR" altLang="en-US" sz="1800" dirty="0"/>
              <a:t>자료에서 모델사진에서는 가능해 보이니</a:t>
            </a:r>
            <a:r>
              <a:rPr lang="en-US" altLang="ko-KR" sz="1800" dirty="0"/>
              <a:t>, </a:t>
            </a:r>
            <a:r>
              <a:rPr lang="ko-KR" altLang="en-US" sz="1800" dirty="0"/>
              <a:t>환자구내 상태가 </a:t>
            </a:r>
            <a:r>
              <a:rPr lang="ko-KR" altLang="en-US" sz="1800" dirty="0" err="1"/>
              <a:t>어떤지</a:t>
            </a:r>
            <a:r>
              <a:rPr lang="ko-KR" altLang="en-US" sz="1800" dirty="0"/>
              <a:t> 정확히 체크해서 진행하시면 </a:t>
            </a:r>
            <a:r>
              <a:rPr lang="ko-KR" altLang="en-US" sz="1800" dirty="0" err="1"/>
              <a:t>될것</a:t>
            </a:r>
            <a:r>
              <a:rPr lang="ko-KR" altLang="en-US" sz="1800" dirty="0"/>
              <a:t> 같습니다</a:t>
            </a:r>
            <a:r>
              <a:rPr lang="en-US" altLang="ko-KR" sz="1800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1800" dirty="0"/>
              <a:t>치아모델 </a:t>
            </a:r>
            <a:r>
              <a:rPr lang="ko-KR" altLang="en-US" sz="1800" dirty="0" err="1"/>
              <a:t>진단셋업은</a:t>
            </a:r>
            <a:r>
              <a:rPr lang="ko-KR" altLang="en-US" sz="1800" dirty="0"/>
              <a:t> 기공소에 보내서 </a:t>
            </a:r>
            <a:r>
              <a:rPr lang="ko-KR" altLang="en-US" sz="1800" dirty="0" err="1"/>
              <a:t>할수도</a:t>
            </a:r>
            <a:r>
              <a:rPr lang="ko-KR" altLang="en-US" sz="1800" dirty="0"/>
              <a:t> 있고</a:t>
            </a:r>
            <a:r>
              <a:rPr lang="en-US" altLang="ko-KR" sz="1800" dirty="0"/>
              <a:t>, </a:t>
            </a:r>
            <a:r>
              <a:rPr lang="ko-KR" altLang="en-US" sz="1800" dirty="0"/>
              <a:t>병원에서 원장님이 직접 할 수도 있습니다</a:t>
            </a:r>
            <a:r>
              <a:rPr lang="en-US" altLang="ko-KR" sz="1800" dirty="0"/>
              <a:t>. </a:t>
            </a:r>
            <a:r>
              <a:rPr lang="ko-KR" altLang="en-US" sz="1800" dirty="0"/>
              <a:t>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치아를 일일이 </a:t>
            </a:r>
            <a:r>
              <a:rPr lang="ko-KR" altLang="en-US" sz="1800" dirty="0" err="1"/>
              <a:t>잘라야하고</a:t>
            </a:r>
            <a:r>
              <a:rPr lang="en-US" altLang="ko-KR" sz="1800" dirty="0"/>
              <a:t>, </a:t>
            </a:r>
            <a:r>
              <a:rPr lang="ko-KR" altLang="en-US" sz="1800" dirty="0"/>
              <a:t>왁스업을 해서 만들어야 합니다</a:t>
            </a:r>
            <a:r>
              <a:rPr lang="en-US" altLang="ko-KR" sz="1800" dirty="0"/>
              <a:t>. </a:t>
            </a:r>
            <a:r>
              <a:rPr lang="ko-KR" altLang="en-US" sz="1800" dirty="0"/>
              <a:t>해보지 </a:t>
            </a:r>
            <a:r>
              <a:rPr lang="ko-KR" altLang="en-US" sz="1800" dirty="0" err="1"/>
              <a:t>않은거라서</a:t>
            </a:r>
            <a:r>
              <a:rPr lang="ko-KR" altLang="en-US" sz="1800" dirty="0"/>
              <a:t> 원장님이 하시기에는 여러가지 여건이 어려우실 것입니다</a:t>
            </a:r>
            <a:r>
              <a:rPr lang="en-US" altLang="ko-K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52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 err="1">
                <a:solidFill>
                  <a:schemeClr val="tx1"/>
                </a:solidFill>
                <a:latin typeface="+mj-lt"/>
              </a:rPr>
              <a:t>진소희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1995.07.24/ 28Y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위 앞니 벌어진 곳 윗니만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부분교정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가능한지 상담 원해요</a:t>
            </a: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</a:t>
            </a:r>
            <a:r>
              <a:rPr lang="en-US" altLang="ko-KR" sz="2000" kern="0" dirty="0">
                <a:solidFill>
                  <a:schemeClr val="tx1"/>
                </a:solidFill>
              </a:rPr>
              <a:t>N-S</a:t>
            </a:r>
          </a:p>
          <a:p>
            <a:pPr lvl="2" eaLnBrk="1" hangingPunct="1">
              <a:lnSpc>
                <a:spcPct val="150000"/>
              </a:lnSpc>
              <a:defRPr/>
            </a:pP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 2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sz="2200" dirty="0"/>
              <a:t>요즈음은 기공소에서 스캐너와 프로그램이 모두 있어서</a:t>
            </a:r>
            <a:r>
              <a:rPr lang="en-US" altLang="ko-KR" sz="2200" dirty="0"/>
              <a:t>, </a:t>
            </a:r>
            <a:r>
              <a:rPr lang="ko-KR" altLang="en-US" sz="2200" dirty="0"/>
              <a:t>모델을 보내면 스캔해서 프로그램상에서 </a:t>
            </a:r>
            <a:r>
              <a:rPr lang="ko-KR" altLang="en-US" sz="2200" dirty="0" err="1"/>
              <a:t>진단셋업을</a:t>
            </a:r>
            <a:r>
              <a:rPr lang="ko-KR" altLang="en-US" sz="2200" dirty="0"/>
              <a:t> </a:t>
            </a:r>
            <a:r>
              <a:rPr lang="ko-KR" altLang="en-US" sz="2200" dirty="0" err="1"/>
              <a:t>해볼수</a:t>
            </a:r>
            <a:r>
              <a:rPr lang="ko-KR" altLang="en-US" sz="2200" dirty="0"/>
              <a:t> 있으므로</a:t>
            </a:r>
            <a:r>
              <a:rPr lang="en-US" altLang="ko-KR" sz="2200" dirty="0"/>
              <a:t>, </a:t>
            </a:r>
            <a:r>
              <a:rPr lang="ko-KR" altLang="en-US" sz="2200" dirty="0"/>
              <a:t>과거보다는 편리하게 이용할 수 </a:t>
            </a:r>
            <a:r>
              <a:rPr lang="ko-KR" altLang="en-US" sz="2200" dirty="0" err="1"/>
              <a:t>있을것입니다</a:t>
            </a:r>
            <a:r>
              <a:rPr lang="en-US" altLang="ko-KR" sz="2200" dirty="0"/>
              <a:t>. </a:t>
            </a:r>
            <a:r>
              <a:rPr lang="ko-KR" altLang="en-US" sz="2200" dirty="0"/>
              <a:t>투명교정장치를 </a:t>
            </a:r>
            <a:r>
              <a:rPr lang="ko-KR" altLang="en-US" sz="2200" dirty="0" err="1"/>
              <a:t>제작의뢰하고</a:t>
            </a:r>
            <a:r>
              <a:rPr lang="en-US" altLang="ko-KR" sz="2200" dirty="0"/>
              <a:t>, </a:t>
            </a:r>
            <a:r>
              <a:rPr lang="ko-KR" altLang="en-US" sz="2200" dirty="0"/>
              <a:t>만들기전에 최종적으로 공간폐쇄가 가능한지 </a:t>
            </a:r>
            <a:r>
              <a:rPr lang="ko-KR" altLang="en-US" sz="2200" dirty="0" err="1"/>
              <a:t>진단셋업을</a:t>
            </a:r>
            <a:r>
              <a:rPr lang="ko-KR" altLang="en-US" sz="2200" dirty="0"/>
              <a:t> 먼저 보자고 하시면 </a:t>
            </a:r>
            <a:r>
              <a:rPr lang="ko-KR" altLang="en-US" sz="2200" dirty="0" err="1"/>
              <a:t>될겁니다</a:t>
            </a:r>
            <a:r>
              <a:rPr lang="en-US" altLang="ko-KR" sz="2200" dirty="0"/>
              <a:t>.  </a:t>
            </a:r>
            <a:r>
              <a:rPr lang="ko-KR" altLang="en-US" sz="2200" dirty="0"/>
              <a:t>물론</a:t>
            </a:r>
            <a:r>
              <a:rPr lang="en-US" altLang="ko-KR" sz="2200" dirty="0"/>
              <a:t>, </a:t>
            </a:r>
            <a:r>
              <a:rPr lang="ko-KR" altLang="en-US" sz="2200" dirty="0"/>
              <a:t>이런 여건이 갖추어진 기공소라야 가능합니다</a:t>
            </a:r>
            <a:r>
              <a:rPr lang="en-US" altLang="ko-KR" sz="2200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2200" dirty="0"/>
              <a:t>추가적으로</a:t>
            </a:r>
            <a:r>
              <a:rPr lang="en-US" altLang="ko-KR" sz="2200" dirty="0"/>
              <a:t>, </a:t>
            </a:r>
            <a:r>
              <a:rPr lang="ko-KR" altLang="en-US" sz="2200" dirty="0"/>
              <a:t>이환자는 </a:t>
            </a:r>
            <a:r>
              <a:rPr lang="ko-KR" altLang="en-US" sz="2200" dirty="0" err="1"/>
              <a:t>상악의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악궁이</a:t>
            </a:r>
            <a:r>
              <a:rPr lang="ko-KR" altLang="en-US" sz="2200" dirty="0"/>
              <a:t> 좁은 환자입니다</a:t>
            </a:r>
            <a:r>
              <a:rPr lang="en-US" altLang="ko-KR" sz="2200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sz="2200" dirty="0"/>
              <a:t>근본적인 치료계획은 </a:t>
            </a:r>
            <a:r>
              <a:rPr lang="ko-KR" altLang="en-US" sz="2200" dirty="0" err="1"/>
              <a:t>상악의</a:t>
            </a:r>
            <a:r>
              <a:rPr lang="ko-KR" altLang="en-US" sz="2200" dirty="0"/>
              <a:t> </a:t>
            </a:r>
            <a:r>
              <a:rPr lang="ko-KR" altLang="en-US" sz="2200" dirty="0" err="1"/>
              <a:t>악궁확장</a:t>
            </a:r>
            <a:r>
              <a:rPr lang="en-US" altLang="ko-KR" sz="2200" dirty="0"/>
              <a:t>(MARPE)</a:t>
            </a:r>
            <a:r>
              <a:rPr lang="ko-KR" altLang="en-US" sz="2200" dirty="0"/>
              <a:t>과 함께</a:t>
            </a:r>
            <a:r>
              <a:rPr lang="en-US" altLang="ko-KR" sz="2200" dirty="0"/>
              <a:t>, class III elastic(or</a:t>
            </a:r>
            <a:r>
              <a:rPr lang="ko-KR" altLang="en-US" sz="2200" dirty="0"/>
              <a:t> </a:t>
            </a:r>
            <a:r>
              <a:rPr lang="en-US" altLang="ko-KR" sz="2200" dirty="0"/>
              <a:t>Mn.</a:t>
            </a:r>
            <a:r>
              <a:rPr lang="ko-KR" altLang="en-US" sz="2200" dirty="0"/>
              <a:t> </a:t>
            </a:r>
            <a:r>
              <a:rPr lang="en-US" altLang="ko-KR" sz="2200" dirty="0"/>
              <a:t>Total</a:t>
            </a:r>
            <a:r>
              <a:rPr lang="ko-KR" altLang="en-US" sz="2200" dirty="0"/>
              <a:t> </a:t>
            </a:r>
            <a:r>
              <a:rPr lang="en-US" altLang="ko-KR" sz="2200" dirty="0" err="1"/>
              <a:t>distalization</a:t>
            </a:r>
            <a:r>
              <a:rPr lang="ko-KR" altLang="en-US" sz="2200" dirty="0"/>
              <a:t> </a:t>
            </a:r>
            <a:r>
              <a:rPr lang="en-US" altLang="ko-KR" sz="2200" dirty="0"/>
              <a:t>with</a:t>
            </a:r>
            <a:r>
              <a:rPr lang="ko-KR" altLang="en-US" sz="2200" dirty="0"/>
              <a:t> </a:t>
            </a:r>
            <a:r>
              <a:rPr lang="en-US" altLang="ko-KR" sz="2200" dirty="0"/>
              <a:t>screw) </a:t>
            </a:r>
            <a:r>
              <a:rPr lang="ko-KR" altLang="en-US" sz="2200" dirty="0"/>
              <a:t>을 이용한 </a:t>
            </a:r>
            <a:r>
              <a:rPr lang="en-US" altLang="ko-KR" sz="2200" dirty="0"/>
              <a:t>molar key &amp; overjet </a:t>
            </a:r>
            <a:r>
              <a:rPr lang="ko-KR" altLang="en-US" sz="2200" dirty="0"/>
              <a:t>조절이</a:t>
            </a:r>
            <a:r>
              <a:rPr lang="en-US" altLang="ko-KR" sz="2200" dirty="0"/>
              <a:t> </a:t>
            </a:r>
            <a:r>
              <a:rPr lang="ko-KR" altLang="en-US" sz="2200" dirty="0"/>
              <a:t>필요한 환자입니다</a:t>
            </a:r>
            <a:endParaRPr lang="en-US" altLang="ko-KR" sz="2200" dirty="0"/>
          </a:p>
          <a:p>
            <a:pPr>
              <a:lnSpc>
                <a:spcPct val="170000"/>
              </a:lnSpc>
            </a:pPr>
            <a:r>
              <a:rPr lang="ko-KR" altLang="en-US" sz="2200" dirty="0"/>
              <a:t>선택은</a:t>
            </a:r>
            <a:r>
              <a:rPr lang="en-US" altLang="ko-KR" sz="2200" dirty="0"/>
              <a:t> </a:t>
            </a:r>
            <a:r>
              <a:rPr lang="ko-KR" altLang="en-US" sz="2200" dirty="0"/>
              <a:t>환자의 몫이지만</a:t>
            </a:r>
            <a:r>
              <a:rPr lang="en-US" altLang="ko-KR" sz="2200" dirty="0"/>
              <a:t>, </a:t>
            </a:r>
            <a:r>
              <a:rPr lang="ko-KR" altLang="en-US" sz="2200" dirty="0"/>
              <a:t>진단 및 치료계획에 대한 것은 모두 </a:t>
            </a:r>
            <a:r>
              <a:rPr lang="ko-KR" altLang="en-US" sz="2200" dirty="0" err="1"/>
              <a:t>설명드리는</a:t>
            </a:r>
            <a:r>
              <a:rPr lang="ko-KR" altLang="en-US" sz="2200" dirty="0"/>
              <a:t> 것이 좋습니다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16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8B38685-1DBE-445F-9E78-42A00954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1D485536-C5BF-4952-B7DB-E47BF8CC9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635000"/>
            <a:ext cx="2519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  <a:b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</a:b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얼굴이 크게 나오도록 </a:t>
            </a:r>
            <a:endParaRPr lang="en-US" altLang="ko-KR" sz="1600" dirty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TextBox 4">
            <a:extLst>
              <a:ext uri="{FF2B5EF4-FFF2-40B4-BE49-F238E27FC236}">
                <a16:creationId xmlns:a16="http://schemas.microsoft.com/office/drawing/2014/main" id="{A9110226-B2B5-4DB0-8814-1B729FAB1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0872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</a:t>
            </a:r>
          </a:p>
        </p:txBody>
      </p:sp>
      <p:sp>
        <p:nvSpPr>
          <p:cNvPr id="7175" name="TextBox 4">
            <a:extLst>
              <a:ext uri="{FF2B5EF4-FFF2-40B4-BE49-F238E27FC236}">
                <a16:creationId xmlns:a16="http://schemas.microsoft.com/office/drawing/2014/main" id="{87918E87-532D-47C7-B192-CD779B29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6308725"/>
            <a:ext cx="3797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정면 스마일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상악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치아 보이도록</a:t>
            </a: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lang="ko-KR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60" y="1375540"/>
            <a:ext cx="3899694" cy="47206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413"/>
            <a:ext cx="3899694" cy="4720682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03DA1DC-FA03-45B0-B63D-DFAD591C607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32457" y="2809393"/>
            <a:ext cx="0" cy="2519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>
            <a:extLst>
              <a:ext uri="{FF2B5EF4-FFF2-40B4-BE49-F238E27FC236}">
                <a16:creationId xmlns:a16="http://schemas.microsoft.com/office/drawing/2014/main" id="{F772BD89-40F1-4A90-B749-3BBCF1F9B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buFontTx/>
              <a:buNone/>
            </a:pPr>
            <a:r>
              <a:rPr lang="ko-KR" altLang="en-US" sz="4000" b="1">
                <a:solidFill>
                  <a:srgbClr val="FC6204"/>
                </a:solidFill>
                <a:latin typeface="Arial" panose="020B0604020202020204" pitchFamily="34" charset="0"/>
              </a:rPr>
              <a:t>치료전 구외사진</a:t>
            </a:r>
            <a:endParaRPr lang="en-US" altLang="ko-KR" sz="4000" b="1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Box 4">
            <a:extLst>
              <a:ext uri="{FF2B5EF4-FFF2-40B4-BE49-F238E27FC236}">
                <a16:creationId xmlns:a16="http://schemas.microsoft.com/office/drawing/2014/main" id="{655DC0AF-577D-4E58-B892-B51FF444E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908050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buFontTx/>
              <a:buNone/>
            </a:pP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800">
                <a:solidFill>
                  <a:srgbClr val="808080"/>
                </a:solidFill>
                <a:latin typeface="Arial" panose="020B0604020202020204" pitchFamily="34" charset="0"/>
              </a:rPr>
              <a:t>3:4 </a:t>
            </a:r>
            <a:r>
              <a:rPr lang="ko-KR" altLang="en-US" sz="1800">
                <a:solidFill>
                  <a:srgbClr val="808080"/>
                </a:solidFill>
                <a:latin typeface="Arial" panose="020B0604020202020204" pitchFamily="34" charset="0"/>
              </a:rPr>
              <a:t>비율</a:t>
            </a:r>
          </a:p>
        </p:txBody>
      </p:sp>
      <p:sp>
        <p:nvSpPr>
          <p:cNvPr id="9223" name="TextBox 4">
            <a:extLst>
              <a:ext uri="{FF2B5EF4-FFF2-40B4-BE49-F238E27FC236}">
                <a16:creationId xmlns:a16="http://schemas.microsoft.com/office/drawing/2014/main" id="{AC9E6436-EA24-47A7-88F4-7491788FB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327775"/>
            <a:ext cx="2843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45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sp>
        <p:nvSpPr>
          <p:cNvPr id="9224" name="TextBox 4">
            <a:extLst>
              <a:ext uri="{FF2B5EF4-FFF2-40B4-BE49-F238E27FC236}">
                <a16:creationId xmlns:a16="http://schemas.microsoft.com/office/drawing/2014/main" id="{85B2F315-81B1-46D0-993C-767861E4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6327775"/>
            <a:ext cx="2843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tx2"/>
                </a:solidFill>
                <a:latin typeface="Arial" panose="020B0604020202020204" pitchFamily="34" charset="0"/>
              </a:rPr>
              <a:t>90</a:t>
            </a:r>
            <a:r>
              <a:rPr lang="ko-KR" altLang="en-US" sz="1800">
                <a:solidFill>
                  <a:schemeClr val="tx2"/>
                </a:solidFill>
                <a:latin typeface="Arial" panose="020B0604020202020204" pitchFamily="34" charset="0"/>
              </a:rPr>
              <a:t>도 측면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0" y="1339982"/>
            <a:ext cx="3735271" cy="452164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">
            <a:off x="4742927" y="1246859"/>
            <a:ext cx="3869783" cy="4707890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C7126F8-FC71-4915-9B21-A357E56D91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90931" y="4005064"/>
            <a:ext cx="360040" cy="1656184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8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94" y="50095"/>
            <a:ext cx="3331252" cy="22277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" y="2492896"/>
            <a:ext cx="2876712" cy="192380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245" y="2333863"/>
            <a:ext cx="3352323" cy="224186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07" y="2523425"/>
            <a:ext cx="2876712" cy="19238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52" y="4575729"/>
            <a:ext cx="3402976" cy="2275740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742430" y="2936776"/>
            <a:ext cx="9525" cy="1296987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54133" y="3808603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3813" y="2637047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20" name="직선 화살표 연결선 2">
            <a:extLst>
              <a:ext uri="{FF2B5EF4-FFF2-40B4-BE49-F238E27FC236}">
                <a16:creationId xmlns:a16="http://schemas.microsoft.com/office/drawing/2014/main" id="{D061EAB3-730E-44F9-82D7-13FA8D822BF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967288" y="5592763"/>
            <a:ext cx="792162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직선 화살표 연결선 13">
            <a:extLst>
              <a:ext uri="{FF2B5EF4-FFF2-40B4-BE49-F238E27FC236}">
                <a16:creationId xmlns:a16="http://schemas.microsoft.com/office/drawing/2014/main" id="{D2D890C1-D89B-435A-98E8-83DAD5DA1C2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19463" y="5592763"/>
            <a:ext cx="936625" cy="360362"/>
          </a:xfrm>
          <a:prstGeom prst="straightConnector1">
            <a:avLst/>
          </a:prstGeom>
          <a:noFill/>
          <a:ln w="76200" algn="ctr">
            <a:solidFill>
              <a:srgbClr val="FC620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6" name="Rectangle 8">
            <a:extLst>
              <a:ext uri="{FF2B5EF4-FFF2-40B4-BE49-F238E27FC236}">
                <a16:creationId xmlns:a16="http://schemas.microsoft.com/office/drawing/2014/main" id="{A7A9C7EA-6A73-4C18-BE74-52BA130FA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399" y="4576763"/>
            <a:ext cx="298450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-CO bite </a:t>
            </a:r>
            <a:r>
              <a:rPr lang="ko-KR" altLang="en-US" sz="1200" dirty="0">
                <a:solidFill>
                  <a:schemeClr val="bg2"/>
                </a:solidFill>
              </a:rPr>
              <a:t>상태로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 </a:t>
            </a:r>
            <a:r>
              <a:rPr lang="ko-KR" altLang="en-US" sz="1200" dirty="0" err="1">
                <a:solidFill>
                  <a:schemeClr val="bg2"/>
                </a:solidFill>
              </a:rPr>
              <a:t>촬영시</a:t>
            </a:r>
            <a:r>
              <a:rPr lang="ko-KR" altLang="en-US" sz="1200" dirty="0">
                <a:solidFill>
                  <a:schemeClr val="bg2"/>
                </a:solidFill>
              </a:rPr>
              <a:t> </a:t>
            </a:r>
            <a:r>
              <a:rPr lang="en-US" altLang="ko-KR" sz="1200" dirty="0">
                <a:solidFill>
                  <a:schemeClr val="bg2"/>
                </a:solidFill>
              </a:rPr>
              <a:t>molar key</a:t>
            </a:r>
            <a:r>
              <a:rPr lang="ko-KR" altLang="en-US" sz="1200" dirty="0">
                <a:solidFill>
                  <a:schemeClr val="bg2"/>
                </a:solidFill>
              </a:rPr>
              <a:t>를 명확히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</a:t>
            </a:r>
            <a:r>
              <a:rPr lang="ko-KR" altLang="en-US" sz="1200" dirty="0">
                <a:solidFill>
                  <a:schemeClr val="bg2"/>
                </a:solidFill>
              </a:rPr>
              <a:t> 있어야함</a:t>
            </a:r>
            <a:r>
              <a:rPr lang="en-US" altLang="ko-KR" sz="12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교합이 불안정시 손으로 잡고 정면</a:t>
            </a:r>
            <a:r>
              <a:rPr lang="en-US" altLang="ko-KR" sz="1200" dirty="0">
                <a:solidFill>
                  <a:schemeClr val="bg2"/>
                </a:solidFill>
              </a:rPr>
              <a:t>/</a:t>
            </a:r>
            <a:r>
              <a:rPr lang="ko-KR" altLang="en-US" sz="1200" dirty="0">
                <a:solidFill>
                  <a:schemeClr val="bg2"/>
                </a:solidFill>
              </a:rPr>
              <a:t>측면 촬영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>
                <a:solidFill>
                  <a:schemeClr val="bg2"/>
                </a:solidFill>
              </a:rPr>
              <a:t>측면촬영시 촬영각도</a:t>
            </a:r>
            <a:endParaRPr lang="en-US" altLang="ko-KR" sz="1200" dirty="0">
              <a:solidFill>
                <a:schemeClr val="bg2"/>
              </a:solidFill>
            </a:endParaRPr>
          </a:p>
          <a:p>
            <a:pPr eaLnBrk="1" hangingPunct="1">
              <a:buFontTx/>
              <a:buNone/>
            </a:pPr>
            <a:r>
              <a:rPr lang="en-US" altLang="ko-KR" sz="1200" dirty="0">
                <a:solidFill>
                  <a:schemeClr val="bg2"/>
                </a:solidFill>
              </a:rPr>
              <a:t>-</a:t>
            </a:r>
            <a:r>
              <a:rPr lang="ko-KR" altLang="en-US" sz="1200" dirty="0" err="1">
                <a:solidFill>
                  <a:schemeClr val="bg2"/>
                </a:solidFill>
              </a:rPr>
              <a:t>악궁에</a:t>
            </a:r>
            <a:r>
              <a:rPr lang="ko-KR" altLang="en-US" sz="1200" dirty="0">
                <a:solidFill>
                  <a:schemeClr val="bg2"/>
                </a:solidFill>
              </a:rPr>
              <a:t> 수직으로 촬영이 되어야 </a:t>
            </a:r>
            <a:r>
              <a:rPr lang="ko-KR" altLang="en-US" sz="1200" dirty="0" err="1">
                <a:solidFill>
                  <a:schemeClr val="bg2"/>
                </a:solidFill>
              </a:rPr>
              <a:t>구치부</a:t>
            </a:r>
            <a:r>
              <a:rPr lang="ko-KR" altLang="en-US" sz="1200" dirty="0">
                <a:solidFill>
                  <a:schemeClr val="bg2"/>
                </a:solidFill>
              </a:rPr>
              <a:t> 교합관계를 정확히 </a:t>
            </a:r>
            <a:r>
              <a:rPr lang="ko-KR" altLang="en-US" sz="1200" dirty="0" err="1">
                <a:solidFill>
                  <a:schemeClr val="bg2"/>
                </a:solidFill>
              </a:rPr>
              <a:t>알수있음</a:t>
            </a:r>
            <a:endParaRPr lang="en-US" altLang="ko-KR" sz="1200" dirty="0">
              <a:solidFill>
                <a:schemeClr val="bg2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69" y="341324"/>
            <a:ext cx="2668173" cy="177878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2" y="357664"/>
            <a:ext cx="2845417" cy="18969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47" y="145368"/>
            <a:ext cx="3163861" cy="210924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80" y="4650549"/>
            <a:ext cx="3138225" cy="2092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96" y="2509584"/>
            <a:ext cx="3237231" cy="215815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2" y="2605478"/>
            <a:ext cx="2804518" cy="186967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25" y="2673546"/>
            <a:ext cx="2702417" cy="180161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8" y="4761447"/>
            <a:ext cx="2724135" cy="1816090"/>
          </a:xfrm>
          <a:prstGeom prst="rect">
            <a:avLst/>
          </a:prstGeom>
        </p:spPr>
      </p:pic>
      <p:cxnSp>
        <p:nvCxnSpPr>
          <p:cNvPr id="13324" name="직선 연결선 2">
            <a:extLst>
              <a:ext uri="{FF2B5EF4-FFF2-40B4-BE49-F238E27FC236}">
                <a16:creationId xmlns:a16="http://schemas.microsoft.com/office/drawing/2014/main" id="{C8EDEC73-CE8E-41AD-8140-11AD806C24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163" y="5454650"/>
            <a:ext cx="2460625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TextBox 6">
            <a:extLst>
              <a:ext uri="{FF2B5EF4-FFF2-40B4-BE49-F238E27FC236}">
                <a16:creationId xmlns:a16="http://schemas.microsoft.com/office/drawing/2014/main" id="{516723AB-C998-43AB-BD65-D09BA41B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8" y="1865313"/>
            <a:ext cx="1366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9" name="TextBox 23">
            <a:extLst>
              <a:ext uri="{FF2B5EF4-FFF2-40B4-BE49-F238E27FC236}">
                <a16:creationId xmlns:a16="http://schemas.microsoft.com/office/drawing/2014/main" id="{18EA1289-0BBC-448C-9CE3-90F54A62F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6392863"/>
            <a:ext cx="2192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>
                <a:solidFill>
                  <a:srgbClr val="FC6204"/>
                </a:solidFill>
                <a:latin typeface="Arial" panose="020B0604020202020204" pitchFamily="34" charset="0"/>
              </a:rPr>
              <a:t>Curve of Spee</a:t>
            </a:r>
            <a:endParaRPr lang="ko-KR" altLang="en-US" sz="240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TextBox 22">
            <a:extLst>
              <a:ext uri="{FF2B5EF4-FFF2-40B4-BE49-F238E27FC236}">
                <a16:creationId xmlns:a16="http://schemas.microsoft.com/office/drawing/2014/main" id="{0BBA04EF-8995-4056-A090-6E08B63A1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188912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2400" dirty="0">
                <a:solidFill>
                  <a:srgbClr val="FC6204"/>
                </a:solidFill>
                <a:latin typeface="Arial" panose="020B0604020202020204" pitchFamily="34" charset="0"/>
              </a:rPr>
              <a:t>OB/OJ</a:t>
            </a:r>
            <a:endParaRPr lang="ko-KR" altLang="en-US" sz="2400" dirty="0">
              <a:solidFill>
                <a:srgbClr val="FC6204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35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0" y="2132856"/>
            <a:ext cx="8827700" cy="372825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70746"/>
            <a:ext cx="7380312" cy="53163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9A04DE2E-A709-4860-8DDC-32737A301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Periapical view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49602"/>
            <a:ext cx="2712108" cy="367641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49602"/>
            <a:ext cx="2712108" cy="36764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19700</TotalTime>
  <Words>720</Words>
  <Application>Microsoft Office PowerPoint</Application>
  <PresentationFormat>화면 슬라이드 쇼(4:3)</PresentationFormat>
  <Paragraphs>126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Arial</vt:lpstr>
      <vt:lpstr>굴림</vt:lpstr>
      <vt:lpstr>Times New Roman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Analysis</vt:lpstr>
      <vt:lpstr>PowerPoint 프레젠테이션</vt:lpstr>
      <vt:lpstr>Problem list</vt:lpstr>
      <vt:lpstr>PowerPoint 프레젠테이션</vt:lpstr>
      <vt:lpstr>PowerPoint 프레젠테이션</vt:lpstr>
      <vt:lpstr>Tx. Plan 1</vt:lpstr>
      <vt:lpstr>Tx. Plan 2</vt:lpstr>
      <vt:lpstr>Question</vt:lpstr>
      <vt:lpstr>Trouble shooting</vt:lpstr>
      <vt:lpstr>Trouble shooting 1</vt:lpstr>
      <vt:lpstr>Trouble shooting 2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784</cp:revision>
  <dcterms:created xsi:type="dcterms:W3CDTF">2005-05-18T11:28:50Z</dcterms:created>
  <dcterms:modified xsi:type="dcterms:W3CDTF">2024-07-08T14:23:10Z</dcterms:modified>
</cp:coreProperties>
</file>