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3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5" r:id="rId11"/>
    <p:sldId id="846" r:id="rId12"/>
    <p:sldId id="814" r:id="rId13"/>
    <p:sldId id="824" r:id="rId14"/>
    <p:sldId id="791" r:id="rId15"/>
    <p:sldId id="847" r:id="rId16"/>
    <p:sldId id="826" r:id="rId17"/>
    <p:sldId id="819" r:id="rId18"/>
    <p:sldId id="848" r:id="rId19"/>
    <p:sldId id="849" r:id="rId20"/>
    <p:sldId id="850" r:id="rId21"/>
    <p:sldId id="851" r:id="rId2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917" autoAdjust="0"/>
  </p:normalViewPr>
  <p:slideViewPr>
    <p:cSldViewPr>
      <p:cViewPr>
        <p:scale>
          <a:sx n="100" d="100"/>
          <a:sy n="100" d="100"/>
        </p:scale>
        <p:origin x="1368" y="25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680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analysis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5028"/>
            <a:ext cx="7398064" cy="5269854"/>
          </a:xfrm>
        </p:spPr>
      </p:pic>
    </p:spTree>
    <p:extLst>
      <p:ext uri="{BB962C8B-B14F-4D97-AF65-F5344CB8AC3E}">
        <p14:creationId xmlns:p14="http://schemas.microsoft.com/office/powerpoint/2010/main" val="391368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list</a:t>
            </a:r>
            <a:endParaRPr lang="ko-KR" altLang="en-US" dirty="0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ko-KR" sz="2000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sz="2000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Class I molar &amp; canine key on both sides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OB/OJ=4.0/5.0</a:t>
            </a: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DML  </a:t>
            </a:r>
          </a:p>
          <a:p>
            <a:pPr marL="457200" lvl="1" indent="0" eaLnBrk="1" hangingPunct="1">
              <a:buNone/>
              <a:defRPr/>
            </a:pPr>
            <a:endParaRPr lang="en-US" altLang="ko-KR" sz="1800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altLang="ko-KR" sz="1800" dirty="0">
                <a:latin typeface="Arial"/>
              </a:rPr>
              <a:t>Crowding (Mx: 0.5, </a:t>
            </a:r>
            <a:r>
              <a:rPr lang="en-US" altLang="ko-KR" sz="1800" dirty="0" err="1">
                <a:latin typeface="Arial"/>
              </a:rPr>
              <a:t>Mn</a:t>
            </a:r>
            <a:r>
              <a:rPr lang="en-US" altLang="ko-KR" sz="1800" dirty="0">
                <a:latin typeface="Arial"/>
              </a:rPr>
              <a:t>: 0.5)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Arial"/>
              </a:rPr>
              <a:t>Spacing on (</a:t>
            </a:r>
            <a:r>
              <a:rPr lang="en-US" altLang="ko-KR" sz="1800" dirty="0" err="1">
                <a:latin typeface="Arial"/>
              </a:rPr>
              <a:t>Mx</a:t>
            </a:r>
            <a:r>
              <a:rPr lang="en-US" altLang="ko-KR" sz="1800" dirty="0">
                <a:latin typeface="Arial"/>
              </a:rPr>
              <a:t>: 0, </a:t>
            </a:r>
            <a:r>
              <a:rPr lang="en-US" altLang="ko-KR" sz="1800" dirty="0" err="1">
                <a:latin typeface="Arial"/>
              </a:rPr>
              <a:t>Mn</a:t>
            </a:r>
            <a:r>
              <a:rPr lang="en-US" altLang="ko-KR" sz="1800" dirty="0">
                <a:latin typeface="Arial"/>
              </a:rPr>
              <a:t>: 0)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sz="2000" dirty="0">
                <a:latin typeface="+mj-lt"/>
              </a:rPr>
              <a:t>Soft-tissue problem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90222"/>
              </p:ext>
            </p:extLst>
          </p:nvPr>
        </p:nvGraphicFramePr>
        <p:xfrm>
          <a:off x="2320743" y="3385956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821" y="3427322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71821" y="3830456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minor ant. crowding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1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</a:rPr>
              <a:t>, </a:t>
            </a:r>
            <a:r>
              <a:rPr lang="ko-KR" altLang="en-US" sz="2400" dirty="0" err="1">
                <a:solidFill>
                  <a:srgbClr val="0070C0"/>
                </a:solidFill>
              </a:rPr>
              <a:t>상악</a:t>
            </a:r>
            <a:r>
              <a:rPr lang="ko-KR" altLang="en-US" sz="2400" dirty="0">
                <a:solidFill>
                  <a:srgbClr val="0070C0"/>
                </a:solidFill>
              </a:rPr>
              <a:t> </a:t>
            </a:r>
            <a:r>
              <a:rPr lang="ko-KR" altLang="en-US" sz="2400" dirty="0" err="1">
                <a:solidFill>
                  <a:srgbClr val="0070C0"/>
                </a:solidFill>
              </a:rPr>
              <a:t>전치부</a:t>
            </a:r>
            <a:r>
              <a:rPr lang="ko-KR" altLang="en-US" sz="2400" dirty="0">
                <a:solidFill>
                  <a:srgbClr val="0070C0"/>
                </a:solidFill>
              </a:rPr>
              <a:t> 부분 교정</a:t>
            </a:r>
            <a:r>
              <a:rPr lang="en-US" altLang="ko-KR" sz="2400" dirty="0">
                <a:solidFill>
                  <a:srgbClr val="0070C0"/>
                </a:solidFill>
              </a:rPr>
              <a:t>, stripping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</a:t>
            </a:r>
            <a:r>
              <a:rPr lang="en-US" altLang="ko-KR" sz="2400" dirty="0" err="1"/>
              <a:t>Mx</a:t>
            </a:r>
            <a:r>
              <a:rPr lang="en-US" altLang="ko-KR" sz="2400" dirty="0"/>
              <a:t> DBS,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err="1"/>
              <a:t>debond</a:t>
            </a:r>
            <a:endParaRPr lang="en-US" altLang="ko-KR" sz="24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6</a:t>
            </a:r>
            <a:r>
              <a:rPr lang="ko-KR" altLang="en-US" sz="2400" dirty="0"/>
              <a:t>개월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70006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2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>
                <a:solidFill>
                  <a:srgbClr val="0070C0"/>
                </a:solidFill>
              </a:rPr>
              <a:t>투명교정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</a:t>
            </a:r>
            <a:r>
              <a:rPr lang="ko-KR" altLang="en-US" sz="2400" dirty="0"/>
              <a:t>투명교정 장치 제작 및 시적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fixed bonding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6</a:t>
            </a:r>
            <a:r>
              <a:rPr lang="ko-KR" altLang="en-US" sz="2400" dirty="0"/>
              <a:t>개월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80294"/>
          </a:xfrm>
        </p:spPr>
        <p:txBody>
          <a:bodyPr/>
          <a:lstStyle/>
          <a:p>
            <a:r>
              <a:rPr lang="en-US" altLang="ko-KR" dirty="0"/>
              <a:t>Question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원장님 안녕하세요</a:t>
            </a:r>
            <a:r>
              <a:rPr lang="en-US" altLang="ko-KR" sz="2200" dirty="0"/>
              <a:t>. </a:t>
            </a:r>
            <a:r>
              <a:rPr lang="ko-KR" altLang="en-US" sz="2200" dirty="0"/>
              <a:t>얼마 전에도 </a:t>
            </a:r>
            <a:r>
              <a:rPr lang="ko-KR" altLang="en-US" sz="2200" dirty="0" err="1"/>
              <a:t>하악의</a:t>
            </a:r>
            <a:r>
              <a:rPr lang="ko-KR" altLang="en-US" sz="2200" dirty="0"/>
              <a:t> </a:t>
            </a:r>
            <a:r>
              <a:rPr lang="en-US" altLang="ko-KR" sz="2200" dirty="0"/>
              <a:t>minor crowding </a:t>
            </a:r>
            <a:r>
              <a:rPr lang="ko-KR" altLang="en-US" sz="2200" dirty="0"/>
              <a:t>케이스 문의 드렸는데 그 환자분은 투명 교정을 원하지 않으셔서 </a:t>
            </a:r>
            <a:r>
              <a:rPr lang="ko-KR" altLang="en-US" sz="2200" dirty="0" err="1"/>
              <a:t>미니튜브를</a:t>
            </a:r>
            <a:r>
              <a:rPr lang="ko-KR" altLang="en-US" sz="2200" dirty="0"/>
              <a:t> 처음 붙여 보긴 했습니다</a:t>
            </a:r>
            <a:r>
              <a:rPr lang="en-US" altLang="ko-KR" sz="2200" dirty="0"/>
              <a:t>. </a:t>
            </a:r>
          </a:p>
          <a:p>
            <a:r>
              <a:rPr lang="ko-KR" altLang="en-US" sz="2200" dirty="0"/>
              <a:t>이 환자와 보호자도 돌출이 약간 있어 보이지만 신경 쓰이지 않는다 하셨고 </a:t>
            </a:r>
            <a:r>
              <a:rPr lang="ko-KR" altLang="en-US" sz="2200" dirty="0" err="1"/>
              <a:t>상악의</a:t>
            </a:r>
            <a:r>
              <a:rPr lang="ko-KR" altLang="en-US" sz="2200" dirty="0"/>
              <a:t> </a:t>
            </a:r>
            <a:r>
              <a:rPr lang="en-US" altLang="ko-KR" sz="2200" dirty="0"/>
              <a:t>crowding </a:t>
            </a:r>
            <a:r>
              <a:rPr lang="ko-KR" altLang="en-US" sz="2200" dirty="0"/>
              <a:t>만 해결을 원한다고 하셨습니다</a:t>
            </a:r>
            <a:r>
              <a:rPr lang="en-US" altLang="ko-KR" sz="2200" dirty="0"/>
              <a:t>.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상악이</a:t>
            </a:r>
            <a:r>
              <a:rPr lang="ko-KR" altLang="en-US" sz="2200" dirty="0"/>
              <a:t> </a:t>
            </a:r>
            <a:r>
              <a:rPr lang="en-US" altLang="ko-KR" sz="2200" dirty="0"/>
              <a:t>align </a:t>
            </a:r>
            <a:r>
              <a:rPr lang="ko-KR" altLang="en-US" sz="2200" dirty="0"/>
              <a:t>되는데 </a:t>
            </a:r>
            <a:r>
              <a:rPr lang="ko-KR" altLang="en-US" sz="2200" dirty="0" err="1"/>
              <a:t>하악이</a:t>
            </a:r>
            <a:r>
              <a:rPr lang="ko-KR" altLang="en-US" sz="2200" dirty="0"/>
              <a:t> </a:t>
            </a:r>
            <a:r>
              <a:rPr lang="ko-KR" altLang="en-US" sz="2200" dirty="0" err="1"/>
              <a:t>간섭될</a:t>
            </a:r>
            <a:r>
              <a:rPr lang="ko-KR" altLang="en-US" sz="2200" dirty="0"/>
              <a:t> 것 같지는 않아 보이고 해서 </a:t>
            </a:r>
            <a:r>
              <a:rPr lang="ko-KR" altLang="en-US" sz="2200" dirty="0" err="1"/>
              <a:t>상악만</a:t>
            </a:r>
            <a:r>
              <a:rPr lang="ko-KR" altLang="en-US" sz="2200" dirty="0"/>
              <a:t> 진행 가능할까요</a:t>
            </a:r>
            <a:r>
              <a:rPr lang="en-US" altLang="ko-KR" sz="2200" dirty="0"/>
              <a:t>?</a:t>
            </a:r>
          </a:p>
          <a:p>
            <a:r>
              <a:rPr lang="ko-KR" altLang="en-US" sz="2200" dirty="0"/>
              <a:t>모델상에서는 </a:t>
            </a:r>
            <a:r>
              <a:rPr lang="en-US" altLang="ko-KR" sz="2200" dirty="0"/>
              <a:t>fixed retainer </a:t>
            </a:r>
            <a:r>
              <a:rPr lang="ko-KR" altLang="en-US" sz="2200" dirty="0"/>
              <a:t>부착 깊이가 좀 깊어 보이기는 해서 </a:t>
            </a:r>
            <a:r>
              <a:rPr lang="en-US" altLang="ko-KR" sz="2200" dirty="0"/>
              <a:t>fixed </a:t>
            </a:r>
            <a:r>
              <a:rPr lang="ko-KR" altLang="en-US" sz="2200" dirty="0"/>
              <a:t>를</a:t>
            </a:r>
            <a:r>
              <a:rPr lang="en-US" altLang="ko-KR" sz="2200" dirty="0"/>
              <a:t> </a:t>
            </a:r>
            <a:r>
              <a:rPr lang="ko-KR" altLang="en-US" sz="2200" dirty="0"/>
              <a:t>깊게 붙이면 잘 탈락하긴 하던데요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본딩</a:t>
            </a:r>
            <a:r>
              <a:rPr lang="ko-KR" altLang="en-US" sz="2200" dirty="0"/>
              <a:t> 시에 </a:t>
            </a:r>
            <a:r>
              <a:rPr lang="en-US" altLang="ko-KR" sz="2200" dirty="0"/>
              <a:t>#11, 21 </a:t>
            </a:r>
            <a:r>
              <a:rPr lang="ko-KR" altLang="en-US" sz="2200" dirty="0"/>
              <a:t>을 조금 </a:t>
            </a:r>
            <a:r>
              <a:rPr lang="en-US" altLang="ko-KR" sz="2200" dirty="0"/>
              <a:t>intrusion </a:t>
            </a:r>
            <a:r>
              <a:rPr lang="ko-KR" altLang="en-US" sz="2200" dirty="0"/>
              <a:t>되게 붙이거나 하면 도움이 될까요</a:t>
            </a:r>
            <a:r>
              <a:rPr lang="en-US" altLang="ko-KR" sz="2200" dirty="0"/>
              <a:t>?</a:t>
            </a:r>
          </a:p>
          <a:p>
            <a:r>
              <a:rPr lang="ko-KR" altLang="en-US" sz="2200" dirty="0"/>
              <a:t> 이 케이스도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전치의 토크 조절을 크게 하지 않아도 된다면 미니 튜브 등의 적용이 가능할까요</a:t>
            </a:r>
            <a:r>
              <a:rPr lang="en-US" altLang="ko-KR" sz="2200" dirty="0"/>
              <a:t>?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80294"/>
          </a:xfrm>
        </p:spPr>
        <p:txBody>
          <a:bodyPr/>
          <a:lstStyle/>
          <a:p>
            <a:r>
              <a:rPr lang="en-US" altLang="ko-KR" dirty="0"/>
              <a:t>Question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주변의 교정 전문의 선생님들께 치료 받는 소아 환자들이 구강 검진을 와서 보면 혼합치열기에서 미니 튜브를 부착했거나 투명 교정을 하는 환자들이 좀 있어 보입니다</a:t>
            </a:r>
            <a:r>
              <a:rPr lang="en-US" altLang="ko-KR" sz="2200" dirty="0"/>
              <a:t>. </a:t>
            </a:r>
            <a:r>
              <a:rPr lang="ko-KR" altLang="en-US" sz="2200" dirty="0"/>
              <a:t>보호자분들이 문의 하시는 경우도 좀 있고요</a:t>
            </a:r>
            <a:endParaRPr lang="en-US" altLang="ko-KR" sz="2200" dirty="0"/>
          </a:p>
          <a:p>
            <a:r>
              <a:rPr lang="ko-KR" altLang="en-US" sz="2200" dirty="0"/>
              <a:t>혼합 </a:t>
            </a:r>
            <a:r>
              <a:rPr lang="ko-KR" altLang="en-US" sz="2200" dirty="0" err="1"/>
              <a:t>치열기에서</a:t>
            </a:r>
            <a:r>
              <a:rPr lang="ko-KR" altLang="en-US" sz="2200" dirty="0"/>
              <a:t> </a:t>
            </a:r>
            <a:r>
              <a:rPr lang="en-US" altLang="ko-KR" sz="2200" dirty="0"/>
              <a:t>2X4 </a:t>
            </a:r>
            <a:r>
              <a:rPr lang="ko-KR" altLang="en-US" sz="2200" dirty="0" err="1"/>
              <a:t>본딩</a:t>
            </a:r>
            <a:r>
              <a:rPr lang="ko-KR" altLang="en-US" sz="2200" dirty="0"/>
              <a:t> 대신에 </a:t>
            </a:r>
            <a:r>
              <a:rPr lang="ko-KR" altLang="en-US" sz="2200" dirty="0" err="1"/>
              <a:t>미니튜브를</a:t>
            </a:r>
            <a:r>
              <a:rPr lang="ko-KR" altLang="en-US" sz="2200" dirty="0"/>
              <a:t> 이용하거나 </a:t>
            </a:r>
            <a:r>
              <a:rPr lang="ko-KR" altLang="en-US" sz="2200" dirty="0" err="1"/>
              <a:t>인비절라인</a:t>
            </a:r>
            <a:r>
              <a:rPr lang="ko-KR" altLang="en-US" sz="2200" dirty="0"/>
              <a:t> 퍼스트 등을 이용한 투명 교정 치료는 요즘 교정 전문의 선생님들께서 많이 하는 편인가요</a:t>
            </a:r>
            <a:r>
              <a:rPr lang="en-US" altLang="ko-KR" sz="2200" dirty="0"/>
              <a:t>?</a:t>
            </a:r>
          </a:p>
          <a:p>
            <a:r>
              <a:rPr lang="ko-KR" altLang="en-US" sz="2400" dirty="0"/>
              <a:t>인비절라인을 이용한 교정 치료는 일반 교정 </a:t>
            </a:r>
            <a:r>
              <a:rPr lang="ko-KR" altLang="en-US" sz="2400" dirty="0" err="1"/>
              <a:t>기공소를</a:t>
            </a:r>
            <a:r>
              <a:rPr lang="ko-KR" altLang="en-US" sz="2400" dirty="0"/>
              <a:t> 이용한 투명 교정 치료보다 </a:t>
            </a:r>
            <a:r>
              <a:rPr lang="ko-KR" altLang="en-US" sz="2400" dirty="0" err="1"/>
              <a:t>신경쓸</a:t>
            </a:r>
            <a:r>
              <a:rPr lang="ko-KR" altLang="en-US" sz="2400" dirty="0"/>
              <a:t> 부분들이 더 많은가요</a:t>
            </a:r>
            <a:r>
              <a:rPr lang="en-US" altLang="ko-KR" sz="2400"/>
              <a:t>?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79839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521C9-3948-B56D-7230-5AEF60953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2AC57C-48F1-3F84-0E5F-A57721B3F8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64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송주하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2008.07.07/ 15Y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위 치열이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삐뚫어져서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윗니만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교정상담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원해요</a:t>
            </a:r>
            <a:br>
              <a:rPr lang="en-US" altLang="ko-KR" sz="1800" kern="0" dirty="0">
                <a:solidFill>
                  <a:schemeClr val="tx1"/>
                </a:solidFill>
                <a:latin typeface="+mj-lt"/>
              </a:rPr>
            </a:b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80294"/>
          </a:xfrm>
        </p:spPr>
        <p:txBody>
          <a:bodyPr/>
          <a:lstStyle/>
          <a:p>
            <a:r>
              <a:rPr lang="en-US" altLang="ko-KR" dirty="0"/>
              <a:t>Trouble shooting1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본 케이스는 </a:t>
            </a:r>
            <a:r>
              <a:rPr lang="ko-KR" altLang="en-US" sz="2000" dirty="0" err="1"/>
              <a:t>전치부</a:t>
            </a:r>
            <a:r>
              <a:rPr lang="ko-KR" altLang="en-US" sz="2000" dirty="0"/>
              <a:t> 부분교정</a:t>
            </a:r>
            <a:r>
              <a:rPr lang="en-US" altLang="ko-KR" sz="2000" dirty="0"/>
              <a:t>(</a:t>
            </a:r>
            <a:r>
              <a:rPr lang="ko-KR" altLang="en-US" sz="2000" dirty="0" err="1"/>
              <a:t>미니튜브가능</a:t>
            </a:r>
            <a:r>
              <a:rPr lang="en-US" altLang="ko-KR" sz="2000" dirty="0"/>
              <a:t>)</a:t>
            </a:r>
            <a:r>
              <a:rPr lang="ko-KR" altLang="en-US" sz="2000" dirty="0"/>
              <a:t>이나 투명교정 모두 가능합니다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저는 두가지 중에 투명교정을 좀 더 </a:t>
            </a:r>
            <a:r>
              <a:rPr lang="ko-KR" altLang="en-US" sz="2000" dirty="0" err="1"/>
              <a:t>추천드리고</a:t>
            </a:r>
            <a:r>
              <a:rPr lang="ko-KR" altLang="en-US" sz="2000" dirty="0"/>
              <a:t> 싶기는 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구내 사진이나 </a:t>
            </a:r>
            <a:r>
              <a:rPr lang="ko-KR" altLang="en-US" sz="2000" dirty="0" err="1"/>
              <a:t>셉을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봤을때</a:t>
            </a:r>
            <a:r>
              <a:rPr lang="en-US" altLang="ko-KR" sz="2000" dirty="0"/>
              <a:t>, </a:t>
            </a:r>
            <a:r>
              <a:rPr lang="ko-KR" altLang="en-US" sz="2000" dirty="0"/>
              <a:t>배열 후 </a:t>
            </a:r>
            <a:r>
              <a:rPr lang="en-US" altLang="ko-KR" sz="2000" dirty="0"/>
              <a:t>fixed retainer </a:t>
            </a:r>
            <a:r>
              <a:rPr lang="ko-KR" altLang="en-US" sz="2000" dirty="0"/>
              <a:t>를 붙이는데 어려움이 </a:t>
            </a:r>
            <a:r>
              <a:rPr lang="ko-KR" altLang="en-US" sz="2000" dirty="0" err="1"/>
              <a:t>있어보이지는</a:t>
            </a:r>
            <a:r>
              <a:rPr lang="ko-KR" altLang="en-US" sz="2000" dirty="0"/>
              <a:t> 않는데</a:t>
            </a:r>
            <a:r>
              <a:rPr lang="en-US" altLang="ko-KR" sz="2000" dirty="0"/>
              <a:t>, </a:t>
            </a:r>
            <a:r>
              <a:rPr lang="ko-KR" altLang="en-US" sz="2000" dirty="0"/>
              <a:t>가장 </a:t>
            </a:r>
            <a:r>
              <a:rPr lang="ko-KR" altLang="en-US" sz="2000" dirty="0" err="1"/>
              <a:t>확실한것은</a:t>
            </a:r>
            <a:r>
              <a:rPr lang="ko-KR" altLang="en-US" sz="2000" dirty="0"/>
              <a:t> 캐스트를 물려서 뒤</a:t>
            </a:r>
            <a:r>
              <a:rPr lang="en-US" altLang="ko-KR" sz="2000" dirty="0"/>
              <a:t>(</a:t>
            </a:r>
            <a:r>
              <a:rPr lang="ko-KR" altLang="en-US" sz="2000" dirty="0"/>
              <a:t>설측</a:t>
            </a:r>
            <a:r>
              <a:rPr lang="en-US" altLang="ko-KR" sz="2000" dirty="0"/>
              <a:t>)</a:t>
            </a:r>
            <a:r>
              <a:rPr lang="ko-KR" altLang="en-US" sz="2000" dirty="0"/>
              <a:t>에서 보면 </a:t>
            </a:r>
            <a:r>
              <a:rPr lang="ko-KR" altLang="en-US" sz="2000" dirty="0" err="1"/>
              <a:t>알수</a:t>
            </a:r>
            <a:r>
              <a:rPr lang="ko-KR" altLang="en-US" sz="2000" dirty="0"/>
              <a:t> 있습니다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바이트가 깊으면 최대한 잇몸에 가깝게 붙이게 되는데</a:t>
            </a:r>
            <a:r>
              <a:rPr lang="en-US" altLang="ko-KR" sz="2000" dirty="0"/>
              <a:t>, </a:t>
            </a:r>
            <a:r>
              <a:rPr lang="ko-KR" altLang="en-US" sz="2000" dirty="0"/>
              <a:t>탈락이 잘 </a:t>
            </a:r>
            <a:r>
              <a:rPr lang="ko-KR" altLang="en-US" sz="2000" dirty="0" err="1"/>
              <a:t>되는것은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본딩</a:t>
            </a:r>
            <a:r>
              <a:rPr lang="ko-KR" altLang="en-US" sz="2000" dirty="0"/>
              <a:t> 레벨보다는 앞니를 사용하여 잘라먹는 것이 더 크게 영향을 줍니다</a:t>
            </a:r>
            <a:r>
              <a:rPr lang="en-US" altLang="ko-KR" sz="2000" dirty="0"/>
              <a:t>(</a:t>
            </a:r>
            <a:r>
              <a:rPr lang="ko-KR" altLang="en-US" sz="2000" dirty="0"/>
              <a:t>잘 붙였다는 전제하에</a:t>
            </a:r>
            <a:r>
              <a:rPr lang="en-US" altLang="ko-KR" sz="2000" dirty="0"/>
              <a:t>…). </a:t>
            </a:r>
            <a:r>
              <a:rPr lang="ko-KR" altLang="en-US" sz="2000" dirty="0"/>
              <a:t>환자에게 면종류를 제외한 것은 앞니로 잘라먹는 것을 금지시켜야 합니다</a:t>
            </a:r>
            <a:r>
              <a:rPr lang="en-US" altLang="ko-KR" sz="2000" dirty="0"/>
              <a:t>.</a:t>
            </a:r>
            <a:r>
              <a:rPr lang="ko-KR" altLang="en-US" sz="2000" dirty="0"/>
              <a:t>유지장치가 </a:t>
            </a:r>
            <a:r>
              <a:rPr lang="ko-KR" altLang="en-US" sz="2000" dirty="0" err="1"/>
              <a:t>하악전치에</a:t>
            </a:r>
            <a:r>
              <a:rPr lang="ko-KR" altLang="en-US" sz="2000" dirty="0"/>
              <a:t> 닿지 않아야 </a:t>
            </a:r>
            <a:r>
              <a:rPr lang="ko-KR" altLang="en-US" sz="2000" dirty="0" err="1"/>
              <a:t>하는것은</a:t>
            </a:r>
            <a:r>
              <a:rPr lang="ko-KR" altLang="en-US" sz="2000" dirty="0"/>
              <a:t> 당연하구요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중절치 </a:t>
            </a:r>
            <a:r>
              <a:rPr lang="en-US" altLang="ko-KR" sz="2000" dirty="0"/>
              <a:t>intrusion </a:t>
            </a:r>
            <a:r>
              <a:rPr lang="ko-KR" altLang="en-US" sz="2000" dirty="0"/>
              <a:t>을 시키는 것은 </a:t>
            </a:r>
            <a:r>
              <a:rPr lang="ko-KR" altLang="en-US" sz="2000" dirty="0" err="1"/>
              <a:t>전치부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교합면</a:t>
            </a:r>
            <a:r>
              <a:rPr lang="ko-KR" altLang="en-US" sz="2000" dirty="0"/>
              <a:t> </a:t>
            </a:r>
            <a:r>
              <a:rPr lang="en-US" altLang="ko-KR" sz="2000" dirty="0"/>
              <a:t>level </a:t>
            </a:r>
            <a:r>
              <a:rPr lang="ko-KR" altLang="en-US" sz="2000" dirty="0"/>
              <a:t>에 문제가 없는 수준이라면 상관없습니다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하지만</a:t>
            </a:r>
            <a:r>
              <a:rPr lang="en-US" altLang="ko-KR" sz="2000" dirty="0"/>
              <a:t>, </a:t>
            </a:r>
            <a:r>
              <a:rPr lang="ko-KR" altLang="en-US" sz="2000" dirty="0"/>
              <a:t>무리해서 하면 심미성에도 문제가 되고</a:t>
            </a:r>
            <a:r>
              <a:rPr lang="en-US" altLang="ko-KR" sz="2000" dirty="0"/>
              <a:t>, </a:t>
            </a:r>
            <a:r>
              <a:rPr lang="ko-KR" altLang="en-US" sz="2000" dirty="0"/>
              <a:t>주변치아에 부작용이 생기게 됩니다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77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80294"/>
          </a:xfrm>
        </p:spPr>
        <p:txBody>
          <a:bodyPr/>
          <a:lstStyle/>
          <a:p>
            <a:r>
              <a:rPr lang="en-US" altLang="ko-KR" dirty="0"/>
              <a:t>Trouble shooting2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/>
              <a:t>상악만</a:t>
            </a:r>
            <a:r>
              <a:rPr lang="ko-KR" altLang="en-US" sz="2000" dirty="0"/>
              <a:t> 진행 가능해 보입니다</a:t>
            </a:r>
            <a:r>
              <a:rPr lang="en-US" altLang="ko-KR" sz="2000" dirty="0"/>
              <a:t>. </a:t>
            </a:r>
            <a:r>
              <a:rPr lang="ko-KR" altLang="en-US" sz="2000" dirty="0"/>
              <a:t>다만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하악</a:t>
            </a:r>
            <a:r>
              <a:rPr lang="ko-KR" altLang="en-US" sz="2000" dirty="0"/>
              <a:t> </a:t>
            </a:r>
            <a:r>
              <a:rPr lang="en-US" altLang="ko-KR" sz="2000" dirty="0"/>
              <a:t>#41,42 </a:t>
            </a:r>
            <a:r>
              <a:rPr lang="ko-KR" altLang="en-US" sz="2000" dirty="0"/>
              <a:t>치아의 </a:t>
            </a:r>
            <a:r>
              <a:rPr lang="ko-KR" altLang="en-US" sz="2000" dirty="0" err="1"/>
              <a:t>틀어짐으로인해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상악</a:t>
            </a:r>
            <a:r>
              <a:rPr lang="ko-KR" altLang="en-US" sz="2000" dirty="0"/>
              <a:t> 배열 후 </a:t>
            </a:r>
            <a:r>
              <a:rPr lang="en-US" altLang="ko-KR" sz="2000" dirty="0"/>
              <a:t>premature contact </a:t>
            </a:r>
            <a:r>
              <a:rPr lang="ko-KR" altLang="en-US" sz="2000" dirty="0"/>
              <a:t>이 </a:t>
            </a:r>
            <a:r>
              <a:rPr lang="ko-KR" altLang="en-US" sz="2000" dirty="0" err="1"/>
              <a:t>생길수</a:t>
            </a:r>
            <a:r>
              <a:rPr lang="ko-KR" altLang="en-US" sz="2000" dirty="0"/>
              <a:t> 있으니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상악</a:t>
            </a:r>
            <a:r>
              <a:rPr lang="ko-KR" altLang="en-US" sz="2000" dirty="0"/>
              <a:t> 설측 </a:t>
            </a:r>
            <a:r>
              <a:rPr lang="en-US" altLang="ko-KR" sz="2000" dirty="0" err="1"/>
              <a:t>gringing</a:t>
            </a:r>
            <a:r>
              <a:rPr lang="en-US" altLang="ko-KR" sz="2000" dirty="0"/>
              <a:t> </a:t>
            </a:r>
            <a:r>
              <a:rPr lang="ko-KR" altLang="en-US" sz="2000" dirty="0"/>
              <a:t>과 필요시 </a:t>
            </a:r>
            <a:r>
              <a:rPr lang="ko-KR" altLang="en-US" sz="2000" dirty="0" err="1"/>
              <a:t>하악도</a:t>
            </a:r>
            <a:r>
              <a:rPr lang="ko-KR" altLang="en-US" sz="2000" dirty="0"/>
              <a:t> 교정을 할 수 있다는 점을 설명하고 </a:t>
            </a:r>
            <a:r>
              <a:rPr lang="ko-KR" altLang="en-US" sz="2000" dirty="0" err="1"/>
              <a:t>진행하는거이</a:t>
            </a:r>
            <a:r>
              <a:rPr lang="ko-KR" altLang="en-US" sz="2000" dirty="0"/>
              <a:t> 필요합니다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혼합치열기</a:t>
            </a:r>
            <a:r>
              <a:rPr lang="ko-KR" altLang="en-US" sz="2000" dirty="0"/>
              <a:t> </a:t>
            </a:r>
            <a:r>
              <a:rPr lang="en-US" altLang="ko-KR" sz="2000" dirty="0"/>
              <a:t>2x4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배열시</a:t>
            </a:r>
            <a:r>
              <a:rPr lang="ko-KR" altLang="en-US" sz="2000" dirty="0"/>
              <a:t> 미니튜브 사용은 조금씩 하고 있는 추세이기는 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브라켓이든 </a:t>
            </a:r>
            <a:r>
              <a:rPr lang="ko-KR" altLang="en-US" sz="2000" dirty="0" err="1"/>
              <a:t>미니튜브든</a:t>
            </a:r>
            <a:r>
              <a:rPr lang="ko-KR" altLang="en-US" sz="2000" dirty="0"/>
              <a:t> 장치의 종류이므로 용도에 맞게 </a:t>
            </a:r>
            <a:r>
              <a:rPr lang="ko-KR" altLang="en-US" sz="2000" dirty="0" err="1"/>
              <a:t>편한것으로</a:t>
            </a:r>
            <a:r>
              <a:rPr lang="ko-KR" altLang="en-US" sz="2000" dirty="0"/>
              <a:t> 사용하면 됩니다</a:t>
            </a:r>
            <a:r>
              <a:rPr lang="en-US" altLang="ko-KR" sz="2000" dirty="0"/>
              <a:t>. </a:t>
            </a:r>
            <a:r>
              <a:rPr lang="ko-KR" altLang="en-US" sz="2000" dirty="0"/>
              <a:t>사용해보시면 알겠지만</a:t>
            </a:r>
            <a:r>
              <a:rPr lang="en-US" altLang="ko-KR" sz="2000" dirty="0"/>
              <a:t>, </a:t>
            </a:r>
            <a:r>
              <a:rPr lang="ko-KR" altLang="en-US" sz="2000" dirty="0"/>
              <a:t>브라켓이 편리하기는 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인비절라인이</a:t>
            </a:r>
            <a:r>
              <a:rPr lang="ko-KR" altLang="en-US" sz="2000" dirty="0"/>
              <a:t> </a:t>
            </a:r>
            <a:r>
              <a:rPr lang="en-US" altLang="ko-KR" sz="2000" dirty="0"/>
              <a:t>1</a:t>
            </a:r>
            <a:r>
              <a:rPr lang="ko-KR" altLang="en-US" sz="2000" dirty="0"/>
              <a:t>차교정으로 많이 이용되고 있고</a:t>
            </a:r>
            <a:r>
              <a:rPr lang="en-US" altLang="ko-KR" sz="2000" dirty="0"/>
              <a:t>, </a:t>
            </a:r>
            <a:r>
              <a:rPr lang="ko-KR" altLang="en-US" sz="2000" dirty="0"/>
              <a:t>소아치과 원장님들이 많이 사용하고</a:t>
            </a:r>
            <a:r>
              <a:rPr lang="en-US" altLang="ko-KR" sz="2000" dirty="0"/>
              <a:t> </a:t>
            </a:r>
            <a:r>
              <a:rPr lang="ko-KR" altLang="en-US" sz="2000" dirty="0"/>
              <a:t>있는 추세입니다</a:t>
            </a:r>
            <a:r>
              <a:rPr lang="en-US" altLang="ko-KR" sz="2000" dirty="0"/>
              <a:t>. </a:t>
            </a:r>
            <a:r>
              <a:rPr lang="ko-KR" altLang="en-US" sz="2000" dirty="0"/>
              <a:t>하지만</a:t>
            </a:r>
            <a:r>
              <a:rPr lang="en-US" altLang="ko-KR" sz="2000" dirty="0"/>
              <a:t>, </a:t>
            </a:r>
            <a:r>
              <a:rPr lang="ko-KR" altLang="en-US" sz="2000" dirty="0"/>
              <a:t>제대로 알고 이용하지 못하는 분들이 많아서 문제가 되고 있는 부분도 있습니다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교정전문의들은 </a:t>
            </a:r>
            <a:r>
              <a:rPr lang="ko-KR" altLang="en-US" sz="2000" dirty="0" err="1"/>
              <a:t>인비절라인</a:t>
            </a:r>
            <a:r>
              <a:rPr lang="ko-KR" altLang="en-US" sz="2000" dirty="0"/>
              <a:t> 퍼스트에 대한 </a:t>
            </a:r>
            <a:r>
              <a:rPr lang="ko-KR" altLang="en-US" sz="2000" dirty="0" err="1"/>
              <a:t>호불호가</a:t>
            </a:r>
            <a:r>
              <a:rPr lang="ko-KR" altLang="en-US" sz="2000" dirty="0"/>
              <a:t> 있습니다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참고로 말씀드리자면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인비절라인도</a:t>
            </a:r>
            <a:r>
              <a:rPr lang="ko-KR" altLang="en-US" sz="2000" dirty="0"/>
              <a:t> </a:t>
            </a:r>
            <a:r>
              <a:rPr lang="ko-KR" altLang="en-US" sz="2000" dirty="0" err="1"/>
              <a:t>교정장치중에</a:t>
            </a:r>
            <a:r>
              <a:rPr lang="ko-KR" altLang="en-US" sz="2000" dirty="0"/>
              <a:t> 하나일 뿐입니다</a:t>
            </a:r>
            <a:r>
              <a:rPr lang="en-US" altLang="ko-KR" sz="2000" dirty="0"/>
              <a:t>. </a:t>
            </a:r>
            <a:r>
              <a:rPr lang="ko-KR" altLang="en-US" sz="2000" dirty="0"/>
              <a:t>그걸 간과하면 안됩니다</a:t>
            </a:r>
            <a:r>
              <a:rPr lang="en-US" altLang="ko-KR" sz="2000" dirty="0"/>
              <a:t>. </a:t>
            </a:r>
            <a:r>
              <a:rPr lang="ko-KR" altLang="en-US" sz="2000" dirty="0"/>
              <a:t>그리고</a:t>
            </a:r>
            <a:r>
              <a:rPr lang="en-US" altLang="ko-KR" sz="2000" dirty="0"/>
              <a:t>, </a:t>
            </a:r>
            <a:r>
              <a:rPr lang="ko-KR" altLang="en-US" sz="2000" dirty="0"/>
              <a:t>제 개인적인 소견으로는 </a:t>
            </a:r>
            <a:r>
              <a:rPr lang="ko-KR" altLang="en-US" sz="2000" dirty="0" err="1"/>
              <a:t>인비절라인은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신경써야할</a:t>
            </a:r>
            <a:r>
              <a:rPr lang="ko-KR" altLang="en-US" sz="2000" dirty="0"/>
              <a:t> 것들이 생각보다 많고</a:t>
            </a:r>
            <a:r>
              <a:rPr lang="en-US" altLang="ko-KR" sz="2000" dirty="0"/>
              <a:t>, </a:t>
            </a:r>
            <a:r>
              <a:rPr lang="ko-KR" altLang="en-US" sz="2000" dirty="0"/>
              <a:t>신경을 써야 잘 됩니다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클린체크라고</a:t>
            </a:r>
            <a:r>
              <a:rPr lang="ko-KR" altLang="en-US" sz="2000" dirty="0"/>
              <a:t> 해서 프로그램상에서 많은 것을 해주어야 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기공소에서 만들어주는 투명교정보다 여러가지로 많은 노력을 </a:t>
            </a:r>
            <a:r>
              <a:rPr lang="ko-KR" altLang="en-US" sz="2000" dirty="0" err="1"/>
              <a:t>해야하고</a:t>
            </a:r>
            <a:r>
              <a:rPr lang="en-US" altLang="ko-KR" sz="2000" dirty="0"/>
              <a:t>, </a:t>
            </a:r>
            <a:r>
              <a:rPr lang="ko-KR" altLang="en-US" sz="2000" dirty="0"/>
              <a:t> 공부에 시간을 투자해야 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10103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4493995" y="1189464"/>
            <a:ext cx="3942351" cy="49050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9" y="1201284"/>
            <a:ext cx="3942351" cy="4905018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8555" y="2394112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0" y="1078985"/>
            <a:ext cx="3911090" cy="49058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8" y="1078985"/>
            <a:ext cx="3888482" cy="483799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68046" y="4032069"/>
            <a:ext cx="365761" cy="128016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44" y="54017"/>
            <a:ext cx="3329880" cy="22268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00" y="2531717"/>
            <a:ext cx="3154644" cy="21096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71" y="2372397"/>
            <a:ext cx="3416180" cy="228457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51" y="2523238"/>
            <a:ext cx="2965068" cy="198288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34" y="4641385"/>
            <a:ext cx="3329880" cy="2226857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8748" y="2717710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99161" y="3685330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7548" y="2714070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2890173" y="2365547"/>
            <a:ext cx="3243343" cy="216222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" y="2410800"/>
            <a:ext cx="2830122" cy="188674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99" y="2514376"/>
            <a:ext cx="2798913" cy="186594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73" y="251747"/>
            <a:ext cx="2911052" cy="194070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91" y="4538387"/>
            <a:ext cx="3267616" cy="21784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" y="4665903"/>
            <a:ext cx="2885072" cy="192338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3" y="316967"/>
            <a:ext cx="2657654" cy="177176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1212"/>
            <a:ext cx="2979094" cy="1986063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252"/>
            <a:ext cx="9144000" cy="3611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827584" y="1412776"/>
            <a:ext cx="7380312" cy="53163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8463"/>
            <a:ext cx="3047087" cy="40729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53216"/>
            <a:ext cx="3047087" cy="4072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19820</TotalTime>
  <Words>860</Words>
  <Application>Microsoft Office PowerPoint</Application>
  <PresentationFormat>화면 슬라이드 쇼(4:3)</PresentationFormat>
  <Paragraphs>125</Paragraphs>
  <Slides>21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Arial</vt:lpstr>
      <vt:lpstr>굴림</vt:lpstr>
      <vt:lpstr>Times New Roman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 1</vt:lpstr>
      <vt:lpstr>Tx. Plan 2</vt:lpstr>
      <vt:lpstr>Question 1</vt:lpstr>
      <vt:lpstr>Question 2</vt:lpstr>
      <vt:lpstr>Trouble shooting</vt:lpstr>
      <vt:lpstr>Trouble shooting1</vt:lpstr>
      <vt:lpstr>Trouble shooting2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793</cp:revision>
  <dcterms:created xsi:type="dcterms:W3CDTF">2005-05-18T11:28:50Z</dcterms:created>
  <dcterms:modified xsi:type="dcterms:W3CDTF">2024-06-03T00:29:24Z</dcterms:modified>
</cp:coreProperties>
</file>