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3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6" r:id="rId16"/>
    <p:sldId id="819" r:id="rId17"/>
    <p:sldId id="842" r:id="rId18"/>
    <p:sldId id="843" r:id="rId19"/>
    <p:sldId id="845" r:id="rId20"/>
    <p:sldId id="846" r:id="rId21"/>
    <p:sldId id="847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990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5843"/>
            <a:ext cx="7295100" cy="530822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Hyperdivergent</a:t>
            </a:r>
            <a:r>
              <a:rPr lang="en-US" altLang="ko-KR" dirty="0">
                <a:latin typeface="+mj-lt"/>
              </a:rPr>
              <a:t>  facial profile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OB/OJ=5.0/7.0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#36, 46 missing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#37, 38, 47, 48 mesial tilting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 molar extrusion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+1.5,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+1.0)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:-10.0)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0405"/>
              </p:ext>
            </p:extLst>
          </p:nvPr>
        </p:nvGraphicFramePr>
        <p:xfrm>
          <a:off x="2207532" y="3385957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58610" y="3409905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8129" y="3759019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mild ant. Crowding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molar tilting and extrusion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507288" cy="48958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  <a:latin typeface="+mj-lt"/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ko-KR" sz="2400" dirty="0" err="1">
                <a:solidFill>
                  <a:srgbClr val="0070C0"/>
                </a:solidFill>
                <a:latin typeface="+mj-lt"/>
              </a:rPr>
              <a:t>Mn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 molar </a:t>
            </a:r>
            <a:r>
              <a:rPr lang="en-US" altLang="ko-KR" sz="2400" dirty="0" err="1">
                <a:solidFill>
                  <a:srgbClr val="0070C0"/>
                </a:solidFill>
                <a:latin typeface="+mj-lt"/>
              </a:rPr>
              <a:t>uprignting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ko-KR" sz="2400" dirty="0" err="1">
                <a:solidFill>
                  <a:srgbClr val="0070C0"/>
                </a:solidFill>
                <a:latin typeface="+mj-lt"/>
              </a:rPr>
              <a:t>Mx</a:t>
            </a:r>
            <a:r>
              <a:rPr lang="en-US" altLang="ko-KR" sz="2400" dirty="0">
                <a:solidFill>
                  <a:srgbClr val="0070C0"/>
                </a:solidFill>
                <a:latin typeface="+mj-lt"/>
              </a:rPr>
              <a:t>. molar intrusion and </a:t>
            </a:r>
            <a:r>
              <a:rPr lang="en-US" altLang="ko-KR" sz="2400" dirty="0" err="1">
                <a:solidFill>
                  <a:srgbClr val="0070C0"/>
                </a:solidFill>
                <a:latin typeface="+mj-lt"/>
              </a:rPr>
              <a:t>distalization</a:t>
            </a:r>
            <a:endParaRPr lang="en-US" altLang="ko-KR" sz="240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+ 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Screw on </a:t>
            </a:r>
            <a:r>
              <a:rPr lang="en-US" altLang="ko-KR" sz="2400" dirty="0" err="1">
                <a:latin typeface="+mj-lt"/>
              </a:rPr>
              <a:t>Mx</a:t>
            </a:r>
            <a:r>
              <a:rPr lang="en-US" altLang="ko-KR" sz="2400" dirty="0">
                <a:latin typeface="+mj-lt"/>
              </a:rPr>
              <a:t> buccal, palatal for intrusion, </a:t>
            </a:r>
            <a:r>
              <a:rPr lang="en-US" altLang="ko-KR" sz="2400" dirty="0" err="1">
                <a:latin typeface="+mj-lt"/>
              </a:rPr>
              <a:t>Mn</a:t>
            </a:r>
            <a:r>
              <a:rPr lang="en-US" altLang="ko-KR" sz="2400" dirty="0">
                <a:latin typeface="+mj-lt"/>
              </a:rPr>
              <a:t> buccal for </a:t>
            </a:r>
            <a:r>
              <a:rPr lang="en-US" altLang="ko-KR" sz="2400" dirty="0" err="1">
                <a:latin typeface="+mj-lt"/>
              </a:rPr>
              <a:t>uprighting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 err="1">
                <a:latin typeface="+mj-lt"/>
              </a:rPr>
              <a:t>Mx</a:t>
            </a:r>
            <a:r>
              <a:rPr lang="en-US" altLang="ko-KR" sz="2400" dirty="0">
                <a:latin typeface="+mj-lt"/>
              </a:rPr>
              <a:t> molar intrusion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#38, 48 </a:t>
            </a:r>
            <a:r>
              <a:rPr lang="en-US" altLang="ko-KR" sz="2400" dirty="0" err="1">
                <a:latin typeface="+mj-lt"/>
              </a:rPr>
              <a:t>ext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#37, 47 </a:t>
            </a:r>
            <a:r>
              <a:rPr lang="en-US" altLang="ko-KR" sz="2400" dirty="0" err="1">
                <a:latin typeface="+mj-lt"/>
              </a:rPr>
              <a:t>uprighting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#18, 28 </a:t>
            </a:r>
            <a:r>
              <a:rPr lang="en-US" altLang="ko-KR" sz="2400" dirty="0" err="1">
                <a:latin typeface="+mj-lt"/>
              </a:rPr>
              <a:t>ext</a:t>
            </a:r>
            <a:r>
              <a:rPr lang="en-US" altLang="ko-KR" sz="2400" dirty="0">
                <a:latin typeface="+mj-lt"/>
              </a:rPr>
              <a:t> and </a:t>
            </a:r>
            <a:r>
              <a:rPr lang="en-US" altLang="ko-KR" sz="2400" dirty="0" err="1">
                <a:latin typeface="+mj-lt"/>
              </a:rPr>
              <a:t>Mx</a:t>
            </a: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err="1">
                <a:latin typeface="+mj-lt"/>
              </a:rPr>
              <a:t>distalization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#36, 46 implant insertion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>
                <a:latin typeface="+mj-lt"/>
              </a:rPr>
              <a:t>Finish &amp; </a:t>
            </a:r>
            <a:r>
              <a:rPr lang="en-US" altLang="ko-KR" sz="2400" dirty="0" err="1">
                <a:latin typeface="+mj-lt"/>
              </a:rPr>
              <a:t>debond</a:t>
            </a:r>
            <a:endParaRPr lang="en-US" altLang="ko-KR" sz="2400" dirty="0">
              <a:latin typeface="+mj-lt"/>
            </a:endParaRP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latin typeface="+mj-lt"/>
              </a:rPr>
              <a:t>OB/OJ </a:t>
            </a:r>
            <a:r>
              <a:rPr lang="ko-KR" altLang="en-US" sz="2400" dirty="0">
                <a:latin typeface="+mj-lt"/>
              </a:rPr>
              <a:t>한계</a:t>
            </a:r>
            <a:r>
              <a:rPr lang="en-US" altLang="ko-KR" sz="24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>
                <a:latin typeface="+mj-lt"/>
              </a:rPr>
              <a:t>기간</a:t>
            </a:r>
            <a:r>
              <a:rPr lang="en-US" altLang="ko-KR" sz="2400" dirty="0">
                <a:latin typeface="+mj-lt"/>
              </a:rPr>
              <a:t>: 2</a:t>
            </a:r>
            <a:r>
              <a:rPr lang="ko-KR" altLang="en-US" sz="2400" dirty="0">
                <a:latin typeface="+mj-lt"/>
              </a:rPr>
              <a:t>년</a:t>
            </a:r>
            <a:r>
              <a:rPr lang="en-US" altLang="ko-KR" sz="2400" dirty="0">
                <a:latin typeface="+mj-lt"/>
              </a:rPr>
              <a:t>+@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9058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안녕하세요 원장님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en-US" altLang="ko-KR" sz="2200" dirty="0"/>
              <a:t>6</a:t>
            </a:r>
            <a:r>
              <a:rPr lang="ko-KR" altLang="en-US" sz="2200" dirty="0"/>
              <a:t>번이 상실되었고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대구치가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보상성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정출된</a:t>
            </a:r>
            <a:r>
              <a:rPr lang="ko-KR" altLang="en-US" sz="2200" dirty="0"/>
              <a:t> 환자인데 쉬운 케이스는 아니라고 생각하고 있고 환자분도 교정 치료를 꼭</a:t>
            </a:r>
            <a:r>
              <a:rPr lang="en-US" altLang="ko-KR" sz="2200" dirty="0"/>
              <a:t> </a:t>
            </a:r>
            <a:r>
              <a:rPr lang="ko-KR" altLang="en-US" sz="2200" dirty="0"/>
              <a:t>하지는 않을 수 있지만 일단 상담을 위해 자료를 만들었습니다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en-US" altLang="ko-KR" sz="2200" dirty="0"/>
              <a:t>key </a:t>
            </a:r>
            <a:r>
              <a:rPr lang="ko-KR" altLang="en-US" sz="2200" dirty="0"/>
              <a:t>는 </a:t>
            </a:r>
            <a:r>
              <a:rPr lang="en-US" altLang="ko-KR" sz="2200" dirty="0"/>
              <a:t>half cusp </a:t>
            </a:r>
            <a:r>
              <a:rPr lang="ko-KR" altLang="en-US" sz="2200" dirty="0"/>
              <a:t>이상이 되어 보이지만 나이가 있어 발치 교정보다는 </a:t>
            </a:r>
            <a:r>
              <a:rPr lang="ko-KR" altLang="en-US" sz="2200" dirty="0" err="1"/>
              <a:t>비발치</a:t>
            </a:r>
            <a:r>
              <a:rPr lang="ko-KR" altLang="en-US" sz="2200" dirty="0"/>
              <a:t> 치료계획을 세웠습니다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환자분이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전치부도</a:t>
            </a:r>
            <a:r>
              <a:rPr lang="ko-KR" altLang="en-US" sz="2200" dirty="0"/>
              <a:t> 바르게 하면 좋겠다 해서 </a:t>
            </a:r>
            <a:r>
              <a:rPr lang="ko-KR" altLang="en-US" sz="2200" dirty="0" err="1"/>
              <a:t>상악도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배열시</a:t>
            </a:r>
            <a:r>
              <a:rPr lang="ko-KR" altLang="en-US" sz="2200" dirty="0"/>
              <a:t> 현재 상태에서는 </a:t>
            </a:r>
            <a:r>
              <a:rPr lang="en-US" altLang="ko-KR" sz="2200" dirty="0"/>
              <a:t>fixed retainer </a:t>
            </a:r>
            <a:r>
              <a:rPr lang="ko-KR" altLang="en-US" sz="2200" dirty="0"/>
              <a:t>를 붙일 수 없어 보여 일단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전치부를</a:t>
            </a:r>
            <a:r>
              <a:rPr lang="ko-KR" altLang="en-US" sz="2200" dirty="0"/>
              <a:t> </a:t>
            </a:r>
            <a:r>
              <a:rPr lang="en-US" altLang="ko-KR" sz="2200" dirty="0" err="1"/>
              <a:t>instrusion</a:t>
            </a:r>
            <a:r>
              <a:rPr lang="en-US" altLang="ko-KR" sz="2200" dirty="0"/>
              <a:t> </a:t>
            </a:r>
            <a:r>
              <a:rPr lang="ko-KR" altLang="en-US" sz="2200" dirty="0"/>
              <a:t>해야 </a:t>
            </a:r>
            <a:r>
              <a:rPr lang="ko-KR" altLang="en-US" sz="2200" dirty="0" err="1"/>
              <a:t>할것</a:t>
            </a:r>
            <a:r>
              <a:rPr lang="ko-KR" altLang="en-US" sz="2200" dirty="0"/>
              <a:t> 같은데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전치부의</a:t>
            </a:r>
            <a:r>
              <a:rPr lang="ko-KR" altLang="en-US" sz="2200" dirty="0"/>
              <a:t> 치주 상태가 안좋아서 이럴 경우도 </a:t>
            </a:r>
            <a:r>
              <a:rPr lang="en-US" altLang="ko-KR" sz="2200" dirty="0"/>
              <a:t>intrusion arch </a:t>
            </a:r>
            <a:r>
              <a:rPr lang="ko-KR" altLang="en-US" sz="2200" dirty="0"/>
              <a:t>등을 통한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이 가능한가요</a:t>
            </a:r>
            <a:r>
              <a:rPr lang="en-US" altLang="ko-KR" sz="2200" dirty="0"/>
              <a:t>?(</a:t>
            </a:r>
            <a:r>
              <a:rPr lang="ko-KR" altLang="en-US" sz="2200" dirty="0"/>
              <a:t>물론 그 전에 배열 시에도 </a:t>
            </a:r>
            <a:r>
              <a:rPr lang="ko-KR" altLang="en-US" sz="2200" dirty="0" err="1"/>
              <a:t>동요도가</a:t>
            </a:r>
            <a:r>
              <a:rPr lang="ko-KR" altLang="en-US" sz="2200" dirty="0"/>
              <a:t> 증가할 수 있어 보여 힘을 약하게 주거나 주의가 </a:t>
            </a:r>
            <a:r>
              <a:rPr lang="ko-KR" altLang="en-US" sz="2200" dirty="0" err="1"/>
              <a:t>필요하겠지만요</a:t>
            </a:r>
            <a:r>
              <a:rPr lang="en-US" altLang="ko-KR" sz="2200" dirty="0"/>
              <a:t>). Intrusion arch </a:t>
            </a:r>
            <a:r>
              <a:rPr lang="ko-KR" altLang="en-US" sz="2200" dirty="0"/>
              <a:t>를 사용한다면 </a:t>
            </a:r>
            <a:r>
              <a:rPr lang="en-US" altLang="ko-KR" sz="2200" dirty="0"/>
              <a:t>6</a:t>
            </a:r>
            <a:r>
              <a:rPr lang="ko-KR" altLang="en-US" sz="2200" dirty="0"/>
              <a:t>번이 없는데 어떻게 써야 할까요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전치부를</a:t>
            </a:r>
            <a:r>
              <a:rPr lang="ko-KR" altLang="en-US" sz="2200" dirty="0"/>
              <a:t>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했을 때 </a:t>
            </a:r>
            <a:r>
              <a:rPr lang="en-US" altLang="ko-KR" sz="2200" dirty="0"/>
              <a:t>overbite </a:t>
            </a:r>
            <a:r>
              <a:rPr lang="ko-KR" altLang="en-US" sz="2200" dirty="0"/>
              <a:t>가</a:t>
            </a:r>
            <a:r>
              <a:rPr lang="en-US" altLang="ko-KR" sz="2200" dirty="0"/>
              <a:t> </a:t>
            </a:r>
            <a:r>
              <a:rPr lang="ko-KR" altLang="en-US" sz="2200" dirty="0"/>
              <a:t>얕아지면 </a:t>
            </a:r>
            <a:r>
              <a:rPr lang="en-US" altLang="ko-KR" sz="2200" dirty="0"/>
              <a:t>overjet </a:t>
            </a:r>
            <a:r>
              <a:rPr lang="ko-KR" altLang="en-US" sz="2200" dirty="0"/>
              <a:t>이 커질 것 같아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소구치</a:t>
            </a:r>
            <a:r>
              <a:rPr lang="ko-KR" altLang="en-US" sz="2200" dirty="0"/>
              <a:t> 발치 대신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후방이동을</a:t>
            </a:r>
            <a:r>
              <a:rPr lang="ko-KR" altLang="en-US" sz="2200" dirty="0"/>
              <a:t> 계획하였는데 절충 치료 정도로 해서 </a:t>
            </a:r>
            <a:r>
              <a:rPr lang="ko-KR" altLang="en-US" sz="2200" dirty="0" err="1"/>
              <a:t>해볼만</a:t>
            </a:r>
            <a:r>
              <a:rPr lang="ko-KR" altLang="en-US" sz="2200" dirty="0"/>
              <a:t> 할까요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대구치</a:t>
            </a:r>
            <a:r>
              <a:rPr lang="ko-KR" altLang="en-US" sz="2200" dirty="0"/>
              <a:t> 부위의 </a:t>
            </a:r>
            <a:r>
              <a:rPr lang="ko-KR" altLang="en-US" sz="2200" dirty="0" err="1"/>
              <a:t>정출된</a:t>
            </a:r>
            <a:r>
              <a:rPr lang="ko-KR" altLang="en-US" sz="2200" dirty="0"/>
              <a:t> 것 치료를 위해서 </a:t>
            </a:r>
            <a:r>
              <a:rPr lang="en-US" altLang="ko-KR" sz="2200" dirty="0"/>
              <a:t>buccal, palatal </a:t>
            </a:r>
            <a:r>
              <a:rPr lang="ko-KR" altLang="en-US" sz="2200" dirty="0"/>
              <a:t>에 </a:t>
            </a:r>
            <a:r>
              <a:rPr lang="ko-KR" altLang="en-US" sz="2200" dirty="0" err="1"/>
              <a:t>스크루</a:t>
            </a:r>
            <a:r>
              <a:rPr lang="ko-KR" altLang="en-US" sz="2200" dirty="0"/>
              <a:t> 심고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계획을 세웠는데 적절할까요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en-US" altLang="ko-KR" sz="2200" dirty="0"/>
              <a:t>#37, 47</a:t>
            </a:r>
            <a:r>
              <a:rPr lang="ko-KR" altLang="en-US" sz="2200" dirty="0"/>
              <a:t>이 쓰러져 </a:t>
            </a:r>
            <a:r>
              <a:rPr lang="ko-KR" altLang="en-US" sz="2200" dirty="0" err="1"/>
              <a:t>있긴한데</a:t>
            </a:r>
            <a:r>
              <a:rPr lang="en-US" altLang="ko-KR" sz="2200" dirty="0"/>
              <a:t>(</a:t>
            </a:r>
            <a:r>
              <a:rPr lang="ko-KR" altLang="en-US" sz="2200" dirty="0"/>
              <a:t>특히 </a:t>
            </a:r>
            <a:r>
              <a:rPr lang="en-US" altLang="ko-KR" sz="2200" dirty="0"/>
              <a:t>#37), 8</a:t>
            </a:r>
            <a:r>
              <a:rPr lang="ko-KR" altLang="en-US" sz="2200" dirty="0"/>
              <a:t>번 발치 후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한 다음에 </a:t>
            </a:r>
            <a:r>
              <a:rPr lang="en-US" altLang="ko-KR" sz="2200" dirty="0" err="1"/>
              <a:t>uprighting</a:t>
            </a:r>
            <a:r>
              <a:rPr lang="en-US" altLang="ko-KR" sz="2200" dirty="0"/>
              <a:t> </a:t>
            </a:r>
            <a:r>
              <a:rPr lang="ko-KR" altLang="en-US" sz="2200" dirty="0"/>
              <a:t>하는 것이 가능하며 </a:t>
            </a:r>
            <a:r>
              <a:rPr lang="en-US" altLang="ko-KR" sz="2200" dirty="0"/>
              <a:t>#37 </a:t>
            </a:r>
            <a:r>
              <a:rPr lang="ko-KR" altLang="en-US" sz="2200" dirty="0"/>
              <a:t>정도의 치아가 </a:t>
            </a:r>
            <a:r>
              <a:rPr lang="en-US" altLang="ko-KR" sz="2200" dirty="0" err="1"/>
              <a:t>uprighting</a:t>
            </a:r>
            <a:r>
              <a:rPr lang="en-US" altLang="ko-KR" sz="2200" dirty="0"/>
              <a:t> </a:t>
            </a:r>
            <a:r>
              <a:rPr lang="ko-KR" altLang="en-US" sz="2200" dirty="0"/>
              <a:t>후에 </a:t>
            </a:r>
            <a:r>
              <a:rPr lang="ko-KR" altLang="en-US" sz="2200" dirty="0" err="1"/>
              <a:t>사용할만</a:t>
            </a:r>
            <a:r>
              <a:rPr lang="ko-KR" altLang="en-US" sz="2200" dirty="0"/>
              <a:t> 할까요</a:t>
            </a:r>
            <a:r>
              <a:rPr lang="en-US" altLang="ko-KR" sz="2200" dirty="0"/>
              <a:t>?  </a:t>
            </a:r>
            <a:r>
              <a:rPr lang="en-US" altLang="ko-KR" sz="2200" dirty="0" err="1"/>
              <a:t>Uprighting</a:t>
            </a:r>
            <a:r>
              <a:rPr lang="en-US" altLang="ko-KR" sz="2200" dirty="0"/>
              <a:t> </a:t>
            </a:r>
            <a:r>
              <a:rPr lang="ko-KR" altLang="en-US" sz="2200" dirty="0"/>
              <a:t>을 위해서 </a:t>
            </a:r>
            <a:r>
              <a:rPr lang="ko-KR" altLang="en-US" sz="2200" dirty="0" err="1"/>
              <a:t>스크루</a:t>
            </a:r>
            <a:r>
              <a:rPr lang="ko-KR" altLang="en-US" sz="2200" dirty="0"/>
              <a:t> 심고 </a:t>
            </a:r>
            <a:r>
              <a:rPr lang="en-US" altLang="ko-KR" sz="2200" dirty="0"/>
              <a:t>TMA </a:t>
            </a:r>
            <a:r>
              <a:rPr lang="ko-KR" altLang="en-US" sz="2200" dirty="0"/>
              <a:t>와이어 사용하면 될까요</a:t>
            </a:r>
            <a:r>
              <a:rPr lang="en-US" altLang="ko-KR" sz="2200" dirty="0"/>
              <a:t>?</a:t>
            </a:r>
            <a:r>
              <a:rPr lang="ko-KR" altLang="en-US" sz="2200" dirty="0"/>
              <a:t> </a:t>
            </a:r>
            <a:endParaRPr lang="en-US" altLang="ko-KR" sz="2200" dirty="0"/>
          </a:p>
          <a:p>
            <a:pPr>
              <a:lnSpc>
                <a:spcPct val="150000"/>
              </a:lnSpc>
            </a:pPr>
            <a:r>
              <a:rPr lang="ko-KR" altLang="en-US" sz="2200" dirty="0"/>
              <a:t>교정 치료를 환자분이 꼭 원한다면 </a:t>
            </a:r>
            <a:r>
              <a:rPr lang="ko-KR" altLang="en-US" sz="2200" dirty="0" err="1"/>
              <a:t>리퍼도</a:t>
            </a:r>
            <a:r>
              <a:rPr lang="ko-KR" altLang="en-US" sz="2200" dirty="0"/>
              <a:t> 생각하고 있고 환자분과 상의 하에 절충 치료로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배열과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임플란트 공간을 위한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en-US" altLang="ko-KR" sz="2200" dirty="0" err="1"/>
              <a:t>uprigting</a:t>
            </a:r>
            <a:r>
              <a:rPr lang="en-US" altLang="ko-KR" sz="2200" dirty="0"/>
              <a:t> </a:t>
            </a:r>
            <a:r>
              <a:rPr lang="ko-KR" altLang="en-US" sz="2200" dirty="0"/>
              <a:t>과 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만 부분 </a:t>
            </a:r>
            <a:r>
              <a:rPr lang="ko-KR" altLang="en-US" sz="2200" dirty="0" err="1"/>
              <a:t>부분</a:t>
            </a:r>
            <a:r>
              <a:rPr lang="ko-KR" altLang="en-US" sz="2200" dirty="0"/>
              <a:t> 나눠서도 생각은 하고 있는데 조언 부탁 드립니다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96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5A9DCA-9EE5-02EC-2F0A-725382CB5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C05FA9D-C526-4F34-D272-76B105805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4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환자분의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치주 상태가 좋지 않아 환자와의 상담을 통해 알맞은 치료 계획을 설정하는 것이 좋을 것 같습니다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치료계획은 다음과 같이 생각해 볼 수 있습니다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>
                <a:latin typeface="+mj-lt"/>
              </a:rPr>
              <a:t>#38,48 ext. #37,47 Molar </a:t>
            </a:r>
            <a:r>
              <a:rPr lang="en-US" altLang="ko-KR" sz="1800" dirty="0" err="1">
                <a:latin typeface="+mj-lt"/>
              </a:rPr>
              <a:t>uprighting</a:t>
            </a:r>
            <a:r>
              <a:rPr lang="en-US" altLang="ko-KR" sz="1800" dirty="0">
                <a:latin typeface="+mj-lt"/>
              </a:rPr>
              <a:t> with retromolar screw + #36,46 implant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 err="1">
                <a:latin typeface="+mj-lt"/>
              </a:rPr>
              <a:t>비발치</a:t>
            </a:r>
            <a:r>
              <a:rPr lang="en-US" altLang="ko-KR" sz="1800" dirty="0">
                <a:latin typeface="+mj-lt"/>
              </a:rPr>
              <a:t> </a:t>
            </a:r>
            <a:r>
              <a:rPr lang="ko-KR" altLang="en-US" sz="1800" dirty="0">
                <a:latin typeface="+mj-lt"/>
              </a:rPr>
              <a:t>전체교정</a:t>
            </a:r>
            <a:r>
              <a:rPr lang="en-US" altLang="ko-KR" sz="1800" dirty="0">
                <a:latin typeface="+mj-lt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ko-KR" sz="1800" dirty="0">
                <a:latin typeface="+mj-lt"/>
              </a:rPr>
              <a:t>Mx. Total </a:t>
            </a:r>
            <a:r>
              <a:rPr lang="en-US" altLang="ko-KR" sz="1800" dirty="0" err="1">
                <a:latin typeface="+mj-lt"/>
              </a:rPr>
              <a:t>distalization</a:t>
            </a:r>
            <a:r>
              <a:rPr lang="en-US" altLang="ko-KR" sz="1800" dirty="0">
                <a:latin typeface="+mj-lt"/>
              </a:rPr>
              <a:t> with screw</a:t>
            </a:r>
          </a:p>
          <a:p>
            <a:pPr lvl="2">
              <a:lnSpc>
                <a:spcPct val="150000"/>
              </a:lnSpc>
            </a:pPr>
            <a:r>
              <a:rPr lang="en-US" altLang="ko-KR" sz="1800" dirty="0">
                <a:latin typeface="+mj-lt"/>
              </a:rPr>
              <a:t>Mn. Molar </a:t>
            </a:r>
            <a:r>
              <a:rPr lang="en-US" altLang="ko-KR" sz="1800" dirty="0" err="1">
                <a:latin typeface="+mj-lt"/>
              </a:rPr>
              <a:t>uprighting</a:t>
            </a:r>
            <a:r>
              <a:rPr lang="en-US" altLang="ko-KR" sz="1800" dirty="0">
                <a:latin typeface="+mj-lt"/>
              </a:rPr>
              <a:t> &amp; space gaining of #36i,46i with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intrusion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arch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&amp;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OCS, #38,48 ext.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 err="1">
                <a:latin typeface="+mj-lt"/>
              </a:rPr>
              <a:t>상악</a:t>
            </a:r>
            <a:r>
              <a:rPr lang="en-US" altLang="ko-KR" sz="1800" dirty="0">
                <a:latin typeface="+mj-lt"/>
              </a:rPr>
              <a:t> </a:t>
            </a:r>
            <a:r>
              <a:rPr lang="ko-KR" altLang="en-US" sz="1800" dirty="0" err="1">
                <a:latin typeface="+mj-lt"/>
              </a:rPr>
              <a:t>편악</a:t>
            </a:r>
            <a:r>
              <a:rPr lang="ko-KR" altLang="en-US" sz="1800" dirty="0">
                <a:latin typeface="+mj-lt"/>
              </a:rPr>
              <a:t> </a:t>
            </a:r>
            <a:r>
              <a:rPr lang="ko-KR" altLang="en-US" sz="1800" dirty="0" err="1">
                <a:latin typeface="+mj-lt"/>
              </a:rPr>
              <a:t>발치교정</a:t>
            </a:r>
            <a:endParaRPr lang="en-US" altLang="ko-KR" sz="18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en-US" altLang="ko-KR" sz="1800" dirty="0">
                <a:latin typeface="+mj-lt"/>
              </a:rPr>
              <a:t>Mx. #14,24 </a:t>
            </a:r>
            <a:r>
              <a:rPr lang="en-US" altLang="ko-KR" sz="1800" dirty="0" err="1">
                <a:latin typeface="+mj-lt"/>
              </a:rPr>
              <a:t>ext</a:t>
            </a:r>
            <a:endParaRPr lang="en-US" altLang="ko-KR" sz="1800" dirty="0">
              <a:latin typeface="+mj-lt"/>
            </a:endParaRPr>
          </a:p>
          <a:p>
            <a:pPr lvl="2">
              <a:lnSpc>
                <a:spcPct val="150000"/>
              </a:lnSpc>
            </a:pPr>
            <a:r>
              <a:rPr lang="en-US" altLang="ko-KR" sz="1800" dirty="0">
                <a:latin typeface="+mj-lt"/>
              </a:rPr>
              <a:t>Mn. Molar </a:t>
            </a:r>
            <a:r>
              <a:rPr lang="en-US" altLang="ko-KR" sz="1800" dirty="0" err="1">
                <a:latin typeface="+mj-lt"/>
              </a:rPr>
              <a:t>uprighting</a:t>
            </a:r>
            <a:r>
              <a:rPr lang="en-US" altLang="ko-KR" sz="1800" dirty="0">
                <a:latin typeface="+mj-lt"/>
              </a:rPr>
              <a:t> &amp; space gaining of #36i,46i with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intrusion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arch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&amp;</a:t>
            </a:r>
            <a:r>
              <a:rPr lang="ko-KR" altLang="en-US" sz="1800" dirty="0">
                <a:latin typeface="+mj-lt"/>
              </a:rPr>
              <a:t> </a:t>
            </a:r>
            <a:r>
              <a:rPr lang="en-US" altLang="ko-KR" sz="1800" dirty="0">
                <a:latin typeface="+mj-lt"/>
              </a:rPr>
              <a:t>OCS, #38,48 ext</a:t>
            </a:r>
            <a:r>
              <a:rPr lang="en-US" altLang="ko-KR" sz="1400" dirty="0">
                <a:latin typeface="+mj-lt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정철호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1985.03.13/ 39Y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아래 앞니가 벌어졌어요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이가 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2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개 없어 임플란트 해야 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먼저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교정전에 치주치료가 선행되어야 합니다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+mj-lt"/>
              </a:rPr>
              <a:t>3</a:t>
            </a:r>
            <a:r>
              <a:rPr lang="ko-KR" altLang="en-US" sz="2200" dirty="0">
                <a:latin typeface="+mj-lt"/>
              </a:rPr>
              <a:t>번째 치료계획은 가장 좋기는 하나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환자의 치주상태와 관리적인 부분을 보았을 때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우선적으로 </a:t>
            </a:r>
            <a:r>
              <a:rPr lang="ko-KR" altLang="en-US" sz="2200" dirty="0" err="1">
                <a:latin typeface="+mj-lt"/>
              </a:rPr>
              <a:t>추천드리기는</a:t>
            </a:r>
            <a:r>
              <a:rPr lang="ko-KR" altLang="en-US" sz="2200" dirty="0">
                <a:latin typeface="+mj-lt"/>
              </a:rPr>
              <a:t> 어렵습니다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만약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환자가 입을 넣는 걸 원한다면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부작용과 위생관리에 대해서 충분히 설명하고 동의를 </a:t>
            </a:r>
            <a:r>
              <a:rPr lang="ko-KR" altLang="en-US" sz="2200" dirty="0" err="1">
                <a:latin typeface="+mj-lt"/>
              </a:rPr>
              <a:t>얻은다음</a:t>
            </a:r>
            <a:r>
              <a:rPr lang="ko-KR" altLang="en-US" sz="2200" dirty="0">
                <a:latin typeface="+mj-lt"/>
              </a:rPr>
              <a:t> 진행해야 합니다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보내주신 글로 보아 두번째 방법이 환자에게는 가장 알맞은 방법이 </a:t>
            </a:r>
            <a:r>
              <a:rPr lang="ko-KR" altLang="en-US" sz="2200" dirty="0" err="1">
                <a:latin typeface="+mj-lt"/>
              </a:rPr>
              <a:t>될것으로</a:t>
            </a:r>
            <a:r>
              <a:rPr lang="ko-KR" altLang="en-US" sz="2200" dirty="0">
                <a:latin typeface="+mj-lt"/>
              </a:rPr>
              <a:t> 생각됩니다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상악</a:t>
            </a:r>
            <a:r>
              <a:rPr lang="ko-KR" altLang="en-US" sz="2200" dirty="0">
                <a:latin typeface="+mj-lt"/>
              </a:rPr>
              <a:t> 대구치의 </a:t>
            </a:r>
            <a:r>
              <a:rPr lang="en-US" altLang="ko-KR" sz="2200" dirty="0">
                <a:latin typeface="+mj-lt"/>
              </a:rPr>
              <a:t>intrusion</a:t>
            </a:r>
            <a:r>
              <a:rPr lang="ko-KR" altLang="en-US" sz="2200" dirty="0">
                <a:latin typeface="+mj-lt"/>
              </a:rPr>
              <a:t>은 굳이 하지 않아도 </a:t>
            </a:r>
            <a:r>
              <a:rPr lang="ko-KR" altLang="en-US" sz="2200" dirty="0" err="1">
                <a:latin typeface="+mj-lt"/>
              </a:rPr>
              <a:t>될것으로</a:t>
            </a:r>
            <a:r>
              <a:rPr lang="ko-KR" altLang="en-US" sz="2200" dirty="0">
                <a:latin typeface="+mj-lt"/>
              </a:rPr>
              <a:t> 보이며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 err="1">
                <a:latin typeface="+mj-lt"/>
              </a:rPr>
              <a:t>하악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#36i,46i implant </a:t>
            </a:r>
            <a:r>
              <a:rPr lang="ko-KR" altLang="en-US" sz="2200" dirty="0" err="1">
                <a:latin typeface="+mj-lt"/>
              </a:rPr>
              <a:t>식립을</a:t>
            </a:r>
            <a:r>
              <a:rPr lang="ko-KR" altLang="en-US" sz="2200" dirty="0">
                <a:latin typeface="+mj-lt"/>
              </a:rPr>
              <a:t> 수술공간이 확보되면 바로 진행하고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안정화되면 </a:t>
            </a:r>
            <a:r>
              <a:rPr lang="en-US" altLang="ko-KR" sz="2200" dirty="0">
                <a:latin typeface="+mj-lt"/>
              </a:rPr>
              <a:t>abutment </a:t>
            </a:r>
            <a:r>
              <a:rPr lang="ko-KR" altLang="en-US" sz="2200" dirty="0">
                <a:latin typeface="+mj-lt"/>
              </a:rPr>
              <a:t>장착 후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임시치아를 살짝 높게 만들어서 </a:t>
            </a:r>
            <a:r>
              <a:rPr lang="ko-KR" altLang="en-US" sz="2200" dirty="0" err="1">
                <a:latin typeface="+mj-lt"/>
              </a:rPr>
              <a:t>상악대구치의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 err="1">
                <a:latin typeface="+mj-lt"/>
              </a:rPr>
              <a:t>intrusio</a:t>
            </a:r>
            <a:r>
              <a:rPr lang="ko-KR" altLang="en-US" sz="2200" dirty="0">
                <a:latin typeface="+mj-lt"/>
              </a:rPr>
              <a:t>을 도모할 수도 있습니다</a:t>
            </a:r>
            <a:r>
              <a:rPr lang="en-US" altLang="ko-KR" sz="2200" dirty="0">
                <a:latin typeface="+mj-lt"/>
              </a:rPr>
              <a:t>. (POBB </a:t>
            </a:r>
            <a:r>
              <a:rPr lang="ko-KR" altLang="en-US" sz="2200" dirty="0">
                <a:latin typeface="+mj-lt"/>
              </a:rPr>
              <a:t>개념</a:t>
            </a:r>
            <a:r>
              <a:rPr lang="en-US" altLang="ko-KR" sz="22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1970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3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3378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하악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전치부의 </a:t>
            </a:r>
            <a:r>
              <a:rPr lang="en-US" altLang="ko-KR" sz="2200" dirty="0">
                <a:latin typeface="+mj-lt"/>
              </a:rPr>
              <a:t>intrusion </a:t>
            </a:r>
            <a:r>
              <a:rPr lang="ko-KR" altLang="en-US" sz="2200" dirty="0">
                <a:latin typeface="+mj-lt"/>
              </a:rPr>
              <a:t>을</a:t>
            </a:r>
            <a:r>
              <a:rPr lang="en-US" altLang="ko-KR" sz="2200" dirty="0">
                <a:latin typeface="+mj-lt"/>
              </a:rPr>
              <a:t> </a:t>
            </a:r>
            <a:r>
              <a:rPr lang="ko-KR" altLang="en-US" sz="2200" dirty="0">
                <a:latin typeface="+mj-lt"/>
              </a:rPr>
              <a:t>위해서 </a:t>
            </a:r>
            <a:r>
              <a:rPr lang="en-US" altLang="ko-KR" sz="2200" dirty="0">
                <a:latin typeface="+mj-lt"/>
              </a:rPr>
              <a:t>7</a:t>
            </a:r>
            <a:r>
              <a:rPr lang="ko-KR" altLang="en-US" sz="2200" dirty="0">
                <a:latin typeface="+mj-lt"/>
              </a:rPr>
              <a:t>번치아를 </a:t>
            </a:r>
            <a:r>
              <a:rPr lang="en-US" altLang="ko-KR" sz="2200" dirty="0">
                <a:latin typeface="+mj-lt"/>
              </a:rPr>
              <a:t>6</a:t>
            </a:r>
            <a:r>
              <a:rPr lang="ko-KR" altLang="en-US" sz="2200" dirty="0">
                <a:latin typeface="+mj-lt"/>
              </a:rPr>
              <a:t>번으로 생각하고 </a:t>
            </a:r>
            <a:r>
              <a:rPr lang="en-US" altLang="ko-KR" sz="2200" dirty="0">
                <a:latin typeface="+mj-lt"/>
              </a:rPr>
              <a:t>twin tube </a:t>
            </a:r>
            <a:r>
              <a:rPr lang="ko-KR" altLang="en-US" sz="2200" dirty="0">
                <a:latin typeface="+mj-lt"/>
              </a:rPr>
              <a:t>를 붙여서 </a:t>
            </a:r>
            <a:r>
              <a:rPr lang="en-US" altLang="ko-KR" sz="2200" dirty="0">
                <a:latin typeface="+mj-lt"/>
              </a:rPr>
              <a:t>intrusion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arch</a:t>
            </a:r>
            <a:r>
              <a:rPr lang="ko-KR" altLang="en-US" sz="2200" dirty="0">
                <a:latin typeface="+mj-lt"/>
              </a:rPr>
              <a:t>를 사용하면 됩니다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동시에 </a:t>
            </a:r>
            <a:r>
              <a:rPr lang="en-US" altLang="ko-KR" sz="2200" dirty="0">
                <a:latin typeface="+mj-lt"/>
              </a:rPr>
              <a:t>OCS</a:t>
            </a:r>
            <a:r>
              <a:rPr lang="ko-KR" altLang="en-US" sz="2200" dirty="0">
                <a:latin typeface="+mj-lt"/>
              </a:rPr>
              <a:t>를 같이 사용하여</a:t>
            </a:r>
            <a:r>
              <a:rPr lang="en-US" altLang="ko-KR" sz="2200" dirty="0">
                <a:latin typeface="+mj-lt"/>
              </a:rPr>
              <a:t>, 7</a:t>
            </a:r>
            <a:r>
              <a:rPr lang="ko-KR" altLang="en-US" sz="2200" dirty="0">
                <a:latin typeface="+mj-lt"/>
              </a:rPr>
              <a:t>번 </a:t>
            </a:r>
            <a:r>
              <a:rPr lang="en-US" altLang="ko-KR" sz="2200" dirty="0" err="1">
                <a:latin typeface="+mj-lt"/>
              </a:rPr>
              <a:t>uprighting</a:t>
            </a:r>
            <a:r>
              <a:rPr lang="ko-KR" altLang="en-US" sz="2200" dirty="0">
                <a:latin typeface="+mj-lt"/>
              </a:rPr>
              <a:t>과 </a:t>
            </a:r>
            <a:r>
              <a:rPr lang="ko-KR" altLang="en-US" sz="2200" dirty="0" err="1">
                <a:latin typeface="+mj-lt"/>
              </a:rPr>
              <a:t>전치부</a:t>
            </a:r>
            <a:r>
              <a:rPr lang="ko-KR" altLang="en-US" sz="2200" dirty="0">
                <a:latin typeface="+mj-lt"/>
              </a:rPr>
              <a:t> 공간폐쇄를 동시에 진행하면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 err="1">
                <a:latin typeface="+mj-lt"/>
              </a:rPr>
              <a:t>하악의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COS relief</a:t>
            </a:r>
            <a:r>
              <a:rPr lang="ko-KR" altLang="en-US" sz="2200" dirty="0">
                <a:latin typeface="+mj-lt"/>
              </a:rPr>
              <a:t> 도 </a:t>
            </a:r>
            <a:r>
              <a:rPr lang="ko-KR" altLang="en-US" sz="2200" dirty="0" err="1">
                <a:latin typeface="+mj-lt"/>
              </a:rPr>
              <a:t>수월해집니다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 err="1">
                <a:latin typeface="+mj-lt"/>
              </a:rPr>
              <a:t>하악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retromolar area</a:t>
            </a:r>
            <a:r>
              <a:rPr lang="ko-KR" altLang="en-US" sz="2200" dirty="0">
                <a:latin typeface="+mj-lt"/>
              </a:rPr>
              <a:t>에 </a:t>
            </a:r>
            <a:r>
              <a:rPr lang="ko-KR" altLang="en-US" sz="2200" dirty="0" err="1">
                <a:latin typeface="+mj-lt"/>
              </a:rPr>
              <a:t>스크류를</a:t>
            </a:r>
            <a:r>
              <a:rPr lang="ko-KR" altLang="en-US" sz="2200" dirty="0">
                <a:latin typeface="+mj-lt"/>
              </a:rPr>
              <a:t> </a:t>
            </a:r>
            <a:r>
              <a:rPr lang="ko-KR" altLang="en-US" sz="2200" dirty="0" err="1">
                <a:latin typeface="+mj-lt"/>
              </a:rPr>
              <a:t>식립하여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 err="1">
                <a:latin typeface="+mj-lt"/>
              </a:rPr>
              <a:t>uprighting</a:t>
            </a:r>
            <a:r>
              <a:rPr lang="ko-KR" altLang="en-US" sz="2200" dirty="0">
                <a:latin typeface="+mj-lt"/>
              </a:rPr>
              <a:t>을 해도 됩니다</a:t>
            </a:r>
            <a:r>
              <a:rPr lang="en-US" altLang="ko-KR" sz="2200">
                <a:latin typeface="+mj-lt"/>
              </a:rPr>
              <a:t>.</a:t>
            </a:r>
            <a:endParaRPr lang="en-US" altLang="ko-KR" sz="2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하악</a:t>
            </a:r>
            <a:r>
              <a:rPr lang="ko-KR" altLang="en-US" sz="2200" dirty="0">
                <a:latin typeface="+mj-lt"/>
              </a:rPr>
              <a:t> 전치부의 </a:t>
            </a:r>
            <a:r>
              <a:rPr lang="en-US" altLang="ko-KR" sz="2200" dirty="0">
                <a:latin typeface="+mj-lt"/>
              </a:rPr>
              <a:t>intrusion arch </a:t>
            </a:r>
            <a:r>
              <a:rPr lang="ko-KR" altLang="en-US" sz="2200" dirty="0">
                <a:latin typeface="+mj-lt"/>
              </a:rPr>
              <a:t>사용은 치주관리만 잘되면 상관은 없습니다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다만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치주가 </a:t>
            </a:r>
            <a:r>
              <a:rPr lang="ko-KR" altLang="en-US" sz="2200" dirty="0" err="1">
                <a:latin typeface="+mj-lt"/>
              </a:rPr>
              <a:t>안좋으니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힘을 약하게 지속적으로 </a:t>
            </a:r>
            <a:r>
              <a:rPr lang="ko-KR" altLang="en-US" sz="2200" dirty="0" err="1">
                <a:latin typeface="+mj-lt"/>
              </a:rPr>
              <a:t>주는것이</a:t>
            </a:r>
            <a:r>
              <a:rPr lang="ko-KR" altLang="en-US" sz="2200" dirty="0">
                <a:latin typeface="+mj-lt"/>
              </a:rPr>
              <a:t> 필요합니다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+mj-lt"/>
              </a:rPr>
              <a:t>6</a:t>
            </a:r>
            <a:r>
              <a:rPr lang="ko-KR" altLang="en-US" sz="2200" dirty="0">
                <a:latin typeface="+mj-lt"/>
              </a:rPr>
              <a:t>번이 상실되면 </a:t>
            </a:r>
            <a:r>
              <a:rPr lang="ko-KR" altLang="en-US" sz="2200" dirty="0" err="1">
                <a:latin typeface="+mj-lt"/>
              </a:rPr>
              <a:t>구치부</a:t>
            </a:r>
            <a:r>
              <a:rPr lang="ko-KR" altLang="en-US" sz="2200" dirty="0">
                <a:latin typeface="+mj-lt"/>
              </a:rPr>
              <a:t> </a:t>
            </a:r>
            <a:r>
              <a:rPr lang="ko-KR" altLang="en-US" sz="2200" dirty="0" err="1">
                <a:latin typeface="+mj-lt"/>
              </a:rPr>
              <a:t>저작시</a:t>
            </a:r>
            <a:r>
              <a:rPr lang="ko-KR" altLang="en-US" sz="2200" dirty="0">
                <a:latin typeface="+mj-lt"/>
              </a:rPr>
              <a:t> 작용되는 힘이 </a:t>
            </a:r>
            <a:r>
              <a:rPr lang="ko-KR" altLang="en-US" sz="2200" dirty="0" err="1">
                <a:latin typeface="+mj-lt"/>
              </a:rPr>
              <a:t>하악의</a:t>
            </a:r>
            <a:r>
              <a:rPr lang="ko-KR" altLang="en-US" sz="2200" dirty="0">
                <a:latin typeface="+mj-lt"/>
              </a:rPr>
              <a:t> </a:t>
            </a:r>
            <a:r>
              <a:rPr lang="en-US" altLang="ko-KR" sz="2200" dirty="0">
                <a:latin typeface="+mj-lt"/>
              </a:rPr>
              <a:t>COS</a:t>
            </a:r>
            <a:r>
              <a:rPr lang="ko-KR" altLang="en-US" sz="2200" dirty="0">
                <a:latin typeface="+mj-lt"/>
              </a:rPr>
              <a:t>를 깊게 만들고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원하는 교정과는 반대로 가게 되므로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공간이 </a:t>
            </a:r>
            <a:r>
              <a:rPr lang="ko-KR" altLang="en-US" sz="2200" dirty="0" err="1">
                <a:latin typeface="+mj-lt"/>
              </a:rPr>
              <a:t>확보되는대로</a:t>
            </a:r>
            <a:r>
              <a:rPr lang="ko-KR" altLang="en-US" sz="2200" dirty="0">
                <a:latin typeface="+mj-lt"/>
              </a:rPr>
              <a:t> 임플란트를 </a:t>
            </a:r>
            <a:r>
              <a:rPr lang="ko-KR" altLang="en-US" sz="2200" dirty="0" err="1">
                <a:latin typeface="+mj-lt"/>
              </a:rPr>
              <a:t>식립하고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 err="1">
                <a:latin typeface="+mj-lt"/>
              </a:rPr>
              <a:t>픽스쳐가</a:t>
            </a:r>
            <a:r>
              <a:rPr lang="ko-KR" altLang="en-US" sz="2200" dirty="0">
                <a:latin typeface="+mj-lt"/>
              </a:rPr>
              <a:t> 안정화 되는대로 임시치아나 </a:t>
            </a:r>
            <a:r>
              <a:rPr lang="en-US" altLang="ko-KR" sz="2200" dirty="0">
                <a:latin typeface="+mj-lt"/>
              </a:rPr>
              <a:t>resin core </a:t>
            </a:r>
            <a:r>
              <a:rPr lang="ko-KR" altLang="en-US" sz="2200" dirty="0">
                <a:latin typeface="+mj-lt"/>
              </a:rPr>
              <a:t>를 만들어주어서 </a:t>
            </a:r>
            <a:r>
              <a:rPr lang="ko-KR" altLang="en-US" sz="2200" dirty="0" err="1">
                <a:latin typeface="+mj-lt"/>
              </a:rPr>
              <a:t>상악과</a:t>
            </a:r>
            <a:r>
              <a:rPr lang="ko-KR" altLang="en-US" sz="2200" dirty="0">
                <a:latin typeface="+mj-lt"/>
              </a:rPr>
              <a:t> </a:t>
            </a:r>
            <a:r>
              <a:rPr lang="ko-KR" altLang="en-US" sz="2200" dirty="0" err="1">
                <a:latin typeface="+mj-lt"/>
              </a:rPr>
              <a:t>교합되도록</a:t>
            </a:r>
            <a:r>
              <a:rPr lang="ko-KR" altLang="en-US" sz="2200" dirty="0">
                <a:latin typeface="+mj-lt"/>
              </a:rPr>
              <a:t> 해주어야 합니다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그래야 교정이 수월해지고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진행 속도도 빨라집니다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난이도는 중</a:t>
            </a:r>
            <a:r>
              <a:rPr lang="en-US" altLang="ko-KR" sz="2200" dirty="0">
                <a:latin typeface="+mj-lt"/>
              </a:rPr>
              <a:t>~</a:t>
            </a:r>
            <a:r>
              <a:rPr lang="ko-KR" altLang="en-US" sz="2200" dirty="0">
                <a:latin typeface="+mj-lt"/>
              </a:rPr>
              <a:t>상 정도입니다</a:t>
            </a:r>
            <a:r>
              <a:rPr lang="en-US" altLang="ko-KR" sz="2200" dirty="0">
                <a:latin typeface="+mj-lt"/>
              </a:rPr>
              <a:t>. </a:t>
            </a:r>
            <a:r>
              <a:rPr lang="ko-KR" altLang="en-US" sz="2200" dirty="0">
                <a:latin typeface="+mj-lt"/>
              </a:rPr>
              <a:t>원장님이 하셔도 되고</a:t>
            </a:r>
            <a:r>
              <a:rPr lang="en-US" altLang="ko-KR" sz="2200" dirty="0">
                <a:latin typeface="+mj-lt"/>
              </a:rPr>
              <a:t>, </a:t>
            </a:r>
            <a:r>
              <a:rPr lang="ko-KR" altLang="en-US" sz="2200" dirty="0">
                <a:latin typeface="+mj-lt"/>
              </a:rPr>
              <a:t>좀 </a:t>
            </a:r>
            <a:r>
              <a:rPr lang="ko-KR" altLang="en-US" sz="2200" dirty="0" err="1">
                <a:latin typeface="+mj-lt"/>
              </a:rPr>
              <a:t>어려울것으로</a:t>
            </a:r>
            <a:r>
              <a:rPr lang="ko-KR" altLang="en-US" sz="2200" dirty="0">
                <a:latin typeface="+mj-lt"/>
              </a:rPr>
              <a:t> 생각되면 </a:t>
            </a:r>
            <a:r>
              <a:rPr lang="en-US" altLang="ko-KR" sz="2200" dirty="0">
                <a:latin typeface="+mj-lt"/>
              </a:rPr>
              <a:t>refer </a:t>
            </a:r>
            <a:r>
              <a:rPr lang="ko-KR" altLang="en-US" sz="2200" dirty="0">
                <a:latin typeface="+mj-lt"/>
              </a:rPr>
              <a:t>하시고 연계치료로 임플란트만 하셔도 </a:t>
            </a:r>
            <a:r>
              <a:rPr lang="ko-KR" altLang="en-US" sz="2200" dirty="0" err="1">
                <a:latin typeface="+mj-lt"/>
              </a:rPr>
              <a:t>될것입니다</a:t>
            </a:r>
            <a:r>
              <a:rPr lang="en-US" altLang="ko-KR" sz="2200" dirty="0">
                <a:latin typeface="+mj-lt"/>
              </a:rPr>
              <a:t>.^^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+mj-lt"/>
              </a:rPr>
              <a:t>여러부분으로</a:t>
            </a:r>
            <a:r>
              <a:rPr lang="ko-KR" altLang="en-US" sz="2200" dirty="0">
                <a:latin typeface="+mj-lt"/>
              </a:rPr>
              <a:t> 나누어서 교정을 </a:t>
            </a:r>
            <a:r>
              <a:rPr lang="ko-KR" altLang="en-US" sz="2200" dirty="0" err="1">
                <a:latin typeface="+mj-lt"/>
              </a:rPr>
              <a:t>하는것은</a:t>
            </a:r>
            <a:r>
              <a:rPr lang="ko-KR" altLang="en-US" sz="2200" dirty="0">
                <a:latin typeface="+mj-lt"/>
              </a:rPr>
              <a:t> 어려움만 </a:t>
            </a:r>
            <a:r>
              <a:rPr lang="ko-KR" altLang="en-US" sz="2200" dirty="0" err="1">
                <a:latin typeface="+mj-lt"/>
              </a:rPr>
              <a:t>생길뿐입니다</a:t>
            </a:r>
            <a:r>
              <a:rPr lang="en-US" altLang="ko-KR" sz="2200" dirty="0">
                <a:latin typeface="+mj-lt"/>
              </a:rPr>
              <a:t>. 1</a:t>
            </a:r>
            <a:r>
              <a:rPr lang="ko-KR" altLang="en-US" sz="2200" dirty="0">
                <a:latin typeface="+mj-lt"/>
              </a:rPr>
              <a:t>번 옵션이 아니라면 전체교정이 좋습니다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j-lt"/>
              </a:rPr>
              <a:t>좋은 결과 있기를 바랍니다</a:t>
            </a:r>
            <a:r>
              <a:rPr lang="en-US" altLang="ko-KR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25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683814" y="1028700"/>
            <a:ext cx="4171502" cy="51562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2" y="1098145"/>
            <a:ext cx="4192165" cy="499279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23221" y="2654072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69695" y="1041168"/>
            <a:ext cx="4401232" cy="519233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">
            <a:off x="4679465" y="1116285"/>
            <a:ext cx="4280192" cy="509762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93246" y="4275340"/>
            <a:ext cx="648073" cy="165685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90" y="5968"/>
            <a:ext cx="3512343" cy="234888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25" y="2551031"/>
            <a:ext cx="2769036" cy="1851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82" y="2354848"/>
            <a:ext cx="3391429" cy="22680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5" y="2551030"/>
            <a:ext cx="2769036" cy="18517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31" y="4556733"/>
            <a:ext cx="3426158" cy="229124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7369" y="2668730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22945" y="361893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3339" y="2727121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657">
            <a:off x="2860493" y="135852"/>
            <a:ext cx="3414668" cy="22764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37" y="4684013"/>
            <a:ext cx="3095343" cy="206356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69" y="2416779"/>
            <a:ext cx="3279959" cy="21866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" y="2416779"/>
            <a:ext cx="2830921" cy="18872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99" y="2446713"/>
            <a:ext cx="2754855" cy="18365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36" y="4608190"/>
            <a:ext cx="3056284" cy="203752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" y="293364"/>
            <a:ext cx="2838042" cy="189202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16" y="439826"/>
            <a:ext cx="2636864" cy="1757910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681819" cy="3753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6671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413"/>
            <a:ext cx="2928132" cy="396924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2928132" cy="39692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19725</TotalTime>
  <Words>1076</Words>
  <Application>Microsoft Office PowerPoint</Application>
  <PresentationFormat>화면 슬라이드 쇼(4:3)</PresentationFormat>
  <Paragraphs>144</Paragraphs>
  <Slides>21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굴림</vt:lpstr>
      <vt:lpstr>Arial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</vt:lpstr>
      <vt:lpstr>Question 1</vt:lpstr>
      <vt:lpstr>Question 2</vt:lpstr>
      <vt:lpstr>Trouble shooting</vt:lpstr>
      <vt:lpstr>Trouble shooting 1</vt:lpstr>
      <vt:lpstr>Trouble shooting 2</vt:lpstr>
      <vt:lpstr>Trouble shooting 3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782</cp:revision>
  <dcterms:created xsi:type="dcterms:W3CDTF">2005-05-18T11:28:50Z</dcterms:created>
  <dcterms:modified xsi:type="dcterms:W3CDTF">2024-05-20T04:51:06Z</dcterms:modified>
</cp:coreProperties>
</file>