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9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5" r:id="rId16"/>
    <p:sldId id="819" r:id="rId17"/>
    <p:sldId id="842" r:id="rId1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0"/>
      <p:bold r:id="rId21"/>
    </p:embeddedFont>
    <p:embeddedFont>
      <p:font typeface="Arial Unicode MS" panose="020B0600000101010101" charset="-127"/>
      <p:regular r:id="rId2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91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80770"/>
            <a:ext cx="6839193" cy="50583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7561212" cy="54451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r>
              <a:rPr lang="en-US" altLang="ko-KR" dirty="0" err="1" smtClean="0">
                <a:latin typeface="+mj-lt"/>
              </a:rPr>
              <a:t>Hypodivergent</a:t>
            </a:r>
            <a:r>
              <a:rPr lang="en-US" altLang="ko-KR" dirty="0" smtClean="0">
                <a:latin typeface="+mj-lt"/>
              </a:rPr>
              <a:t>  </a:t>
            </a:r>
            <a:r>
              <a:rPr lang="en-US" altLang="ko-KR" dirty="0">
                <a:latin typeface="+mj-lt"/>
              </a:rPr>
              <a:t>facial profile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Molar key: </a:t>
            </a:r>
            <a:r>
              <a:rPr lang="en-US" altLang="ko-KR" dirty="0" err="1" smtClean="0">
                <a:latin typeface="+mj-lt"/>
              </a:rPr>
              <a:t>Rt</a:t>
            </a:r>
            <a:r>
              <a:rPr lang="en-US" altLang="ko-KR" dirty="0" smtClean="0">
                <a:latin typeface="+mj-lt"/>
              </a:rPr>
              <a:t>-full cusp Class II, Lt-half cusp </a:t>
            </a:r>
            <a:r>
              <a:rPr lang="ko-KR" altLang="en-US" dirty="0" smtClean="0">
                <a:latin typeface="+mj-lt"/>
              </a:rPr>
              <a:t>이상 </a:t>
            </a:r>
            <a:r>
              <a:rPr lang="en-US" altLang="ko-KR" dirty="0" smtClean="0">
                <a:latin typeface="+mj-lt"/>
              </a:rPr>
              <a:t>Class II</a:t>
            </a:r>
            <a:endParaRPr lang="en-US" altLang="ko-KR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Class canine </a:t>
            </a:r>
            <a:r>
              <a:rPr lang="en-US" altLang="ko-KR" dirty="0">
                <a:latin typeface="+mj-lt"/>
              </a:rPr>
              <a:t>key on both sides</a:t>
            </a:r>
          </a:p>
          <a:p>
            <a:pPr marL="457200" lvl="1" indent="0" eaLnBrk="1" hangingPunct="1">
              <a:buNone/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OB/OJ=5.0/4.0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+8.5,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+1.0)</a:t>
            </a:r>
          </a:p>
          <a:p>
            <a:pPr lvl="1" eaLnBrk="1" hangingPunct="1">
              <a:defRPr/>
            </a:pPr>
            <a:r>
              <a:rPr lang="en-US" altLang="ko-KR" dirty="0" smtClean="0">
                <a:latin typeface="Arial"/>
              </a:rPr>
              <a:t>Upper incisor </a:t>
            </a:r>
            <a:r>
              <a:rPr lang="en-US" altLang="ko-KR" dirty="0" err="1" smtClean="0">
                <a:latin typeface="Arial"/>
              </a:rPr>
              <a:t>linguversion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Sum </a:t>
            </a:r>
            <a:r>
              <a:rPr lang="en-US" altLang="ko-KR" dirty="0">
                <a:latin typeface="+mj-lt"/>
              </a:rPr>
              <a:t>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marL="457200" lvl="1" indent="0" eaLnBrk="1" hangingPunct="1">
              <a:buNone/>
              <a:defRPr/>
            </a:pPr>
            <a:endParaRPr lang="en-US" altLang="ko-KR" dirty="0">
              <a:latin typeface="+mj-lt"/>
            </a:endParaRP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5173"/>
              </p:ext>
            </p:extLst>
          </p:nvPr>
        </p:nvGraphicFramePr>
        <p:xfrm>
          <a:off x="2111738" y="4230687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815" y="429817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92998" y="462987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</a:t>
            </a:r>
            <a:r>
              <a:rPr lang="en-US" altLang="ko-KR" dirty="0" smtClean="0"/>
              <a:t>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70C0"/>
                </a:solidFill>
              </a:rPr>
              <a:t>발치</a:t>
            </a:r>
            <a:r>
              <a:rPr lang="en-US" altLang="ko-KR" sz="2000" dirty="0" smtClean="0">
                <a:solidFill>
                  <a:srgbClr val="0070C0"/>
                </a:solidFill>
              </a:rPr>
              <a:t>case(2 </a:t>
            </a:r>
            <a:r>
              <a:rPr lang="en-US" altLang="ko-KR" sz="2000" dirty="0">
                <a:solidFill>
                  <a:srgbClr val="0070C0"/>
                </a:solidFill>
              </a:rPr>
              <a:t>premolar ext.) screw x2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+ </a:t>
            </a:r>
            <a:r>
              <a:rPr lang="en-US" altLang="ko-KR" sz="2000" dirty="0" err="1" smtClean="0"/>
              <a:t>Mx</a:t>
            </a:r>
            <a:r>
              <a:rPr lang="en-US" altLang="ko-KR" sz="2000" dirty="0"/>
              <a:t>-</a:t>
            </a:r>
            <a:r>
              <a:rPr lang="en-US" altLang="ko-KR" sz="2000" dirty="0" smtClean="0"/>
              <a:t>DBS</a:t>
            </a:r>
            <a:r>
              <a:rPr lang="en-US" altLang="ko-KR" sz="2000" dirty="0"/>
              <a:t>( or IDB) </a:t>
            </a:r>
            <a:r>
              <a:rPr lang="en-US" altLang="ko-KR" sz="2000" dirty="0" smtClean="0"/>
              <a:t> (#23</a:t>
            </a:r>
            <a:r>
              <a:rPr lang="ko-KR" altLang="en-US" sz="2000" dirty="0" smtClean="0"/>
              <a:t>제외</a:t>
            </a:r>
            <a:r>
              <a:rPr lang="en-US" altLang="ko-KR" sz="2000" dirty="0" smtClean="0"/>
              <a:t>)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Screw on </a:t>
            </a:r>
            <a:r>
              <a:rPr lang="en-US" altLang="ko-KR" sz="2000" dirty="0" err="1"/>
              <a:t>Mx</a:t>
            </a:r>
            <a:r>
              <a:rPr lang="en-US" altLang="ko-KR" sz="2000" dirty="0"/>
              <a:t>.(6^5, 5^6) for A </a:t>
            </a:r>
            <a:r>
              <a:rPr lang="en-US" altLang="ko-KR" sz="2000" dirty="0" smtClean="0"/>
              <a:t>anchor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r>
              <a:rPr lang="en-US" altLang="ko-KR" sz="2000" dirty="0"/>
              <a:t>Alignment &amp; </a:t>
            </a:r>
            <a:r>
              <a:rPr lang="en-US" altLang="ko-KR" sz="2000" dirty="0" smtClean="0"/>
              <a:t>leveling(#14, 24 mesial </a:t>
            </a:r>
            <a:r>
              <a:rPr lang="ko-KR" altLang="en-US" sz="2000" dirty="0" smtClean="0"/>
              <a:t>부위 </a:t>
            </a:r>
            <a:r>
              <a:rPr lang="ko-KR" altLang="en-US" sz="2000" dirty="0" err="1" smtClean="0"/>
              <a:t>치간삭제</a:t>
            </a:r>
            <a:r>
              <a:rPr lang="en-US" altLang="ko-KR" sz="2000" dirty="0" smtClean="0"/>
              <a:t>)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#23 bonding and </a:t>
            </a:r>
            <a:r>
              <a:rPr lang="en-US" altLang="ko-KR" sz="2000" dirty="0" err="1" smtClean="0"/>
              <a:t>niti</a:t>
            </a:r>
            <a:r>
              <a:rPr lang="en-US" altLang="ko-KR" sz="2000" dirty="0" smtClean="0"/>
              <a:t> overlay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of            (        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 err="1" smtClean="0"/>
              <a:t>Mn</a:t>
            </a:r>
            <a:r>
              <a:rPr lang="en-US" altLang="ko-KR" sz="2000" dirty="0" smtClean="0"/>
              <a:t> - DBS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+ </a:t>
            </a:r>
            <a:r>
              <a:rPr lang="en-US" altLang="ko-KR" sz="2000" dirty="0"/>
              <a:t>Space closure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Bite seating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Finish &amp; </a:t>
            </a:r>
            <a:r>
              <a:rPr lang="en-US" altLang="ko-KR" sz="2000" dirty="0" err="1"/>
              <a:t>debond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 smtClean="0"/>
              <a:t>: 2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+@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DML</a:t>
            </a:r>
            <a:r>
              <a:rPr lang="ko-KR" altLang="en-US" sz="2000" dirty="0"/>
              <a:t> </a:t>
            </a:r>
            <a:r>
              <a:rPr lang="en-US" altLang="ko-KR" sz="2000" dirty="0"/>
              <a:t>off, </a:t>
            </a:r>
            <a:r>
              <a:rPr lang="ko-KR" altLang="en-US" sz="2000" dirty="0" err="1" smtClean="0"/>
              <a:t>상악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전치부</a:t>
            </a:r>
            <a:r>
              <a:rPr lang="ko-KR" altLang="en-US" sz="2000" dirty="0" smtClean="0"/>
              <a:t> 토크</a:t>
            </a:r>
            <a:r>
              <a:rPr lang="en-US" altLang="ko-KR" sz="2000" dirty="0" smtClean="0"/>
              <a:t>. </a:t>
            </a:r>
            <a:r>
              <a:rPr lang="en-US" altLang="ko-KR" sz="2000" dirty="0" smtClean="0"/>
              <a:t>Black </a:t>
            </a:r>
            <a:r>
              <a:rPr lang="en-US" altLang="ko-KR" sz="2000" dirty="0"/>
              <a:t>triangle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A859FC9-E27E-4A5A-BC2A-32FA0795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37241"/>
              </p:ext>
            </p:extLst>
          </p:nvPr>
        </p:nvGraphicFramePr>
        <p:xfrm>
          <a:off x="2839628" y="3283814"/>
          <a:ext cx="720230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B+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FD87415-495C-4A62-9253-702E3023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87076"/>
              </p:ext>
            </p:extLst>
          </p:nvPr>
        </p:nvGraphicFramePr>
        <p:xfrm>
          <a:off x="1976030" y="3283814"/>
          <a:ext cx="630238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1218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 smtClean="0"/>
              <a:t>이 케이스는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</a:t>
            </a:r>
            <a:r>
              <a:rPr lang="ko-KR" altLang="en-US" sz="2200" dirty="0" smtClean="0"/>
              <a:t> 토크 때문에 제가 진행하기가 쉽지는 </a:t>
            </a:r>
            <a:r>
              <a:rPr lang="ko-KR" altLang="en-US" sz="2200" dirty="0" err="1" smtClean="0"/>
              <a:t>않아보여</a:t>
            </a:r>
            <a:r>
              <a:rPr lang="ko-KR" altLang="en-US" sz="2200" dirty="0" smtClean="0"/>
              <a:t> 일단 </a:t>
            </a:r>
            <a:r>
              <a:rPr lang="ko-KR" altLang="en-US" sz="2200" dirty="0" err="1" smtClean="0"/>
              <a:t>리퍼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필요여부</a:t>
            </a:r>
            <a:r>
              <a:rPr lang="ko-KR" altLang="en-US" sz="2200" dirty="0" smtClean="0"/>
              <a:t> 문의 드리고 우측 뿐 아니라 좌측 </a:t>
            </a:r>
            <a:r>
              <a:rPr lang="ko-KR" altLang="en-US" sz="2200" dirty="0" err="1" smtClean="0"/>
              <a:t>구치부도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half cusp </a:t>
            </a:r>
            <a:r>
              <a:rPr lang="ko-KR" altLang="en-US" sz="2200" dirty="0" smtClean="0"/>
              <a:t>이상의 </a:t>
            </a:r>
            <a:r>
              <a:rPr lang="en-US" altLang="ko-KR" sz="2200" dirty="0" smtClean="0"/>
              <a:t>Class II </a:t>
            </a:r>
            <a:r>
              <a:rPr lang="ko-KR" altLang="en-US" sz="2200" dirty="0" smtClean="0"/>
              <a:t>로 보여 저는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소구치</a:t>
            </a:r>
            <a:r>
              <a:rPr lang="ko-KR" altLang="en-US" sz="2200" dirty="0" smtClean="0"/>
              <a:t> 발치 </a:t>
            </a:r>
            <a:r>
              <a:rPr lang="en-US" altLang="ko-KR" sz="2200" dirty="0" smtClean="0"/>
              <a:t>2</a:t>
            </a:r>
            <a:r>
              <a:rPr lang="ko-KR" altLang="en-US" sz="2200" dirty="0" smtClean="0"/>
              <a:t>개로 치료 계획을 세웠는데 </a:t>
            </a:r>
            <a:r>
              <a:rPr lang="ko-KR" altLang="en-US" sz="2200" dirty="0" err="1" smtClean="0"/>
              <a:t>비발치</a:t>
            </a:r>
            <a:r>
              <a:rPr lang="ko-KR" altLang="en-US" sz="2200" dirty="0" smtClean="0"/>
              <a:t> 치료도 가능한지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그러면 </a:t>
            </a:r>
            <a:r>
              <a:rPr lang="ko-KR" altLang="en-US" sz="2200" dirty="0" err="1" smtClean="0"/>
              <a:t>리퍼해야겠지만요</a:t>
            </a:r>
            <a:r>
              <a:rPr lang="en-US" altLang="ko-KR" sz="2200" dirty="0" smtClean="0"/>
              <a:t>) </a:t>
            </a:r>
            <a:r>
              <a:rPr lang="ko-KR" altLang="en-US" sz="2200" dirty="0" smtClean="0"/>
              <a:t>문의 드립니다</a:t>
            </a:r>
            <a:r>
              <a:rPr lang="en-US" altLang="ko-KR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발치 교정으로 진행한다면 </a:t>
            </a:r>
            <a:r>
              <a:rPr lang="ko-KR" altLang="en-US" sz="2200" dirty="0" err="1" smtClean="0"/>
              <a:t>발치시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anchor loss </a:t>
            </a:r>
            <a:r>
              <a:rPr lang="ko-KR" altLang="en-US" sz="2200" dirty="0" smtClean="0"/>
              <a:t>가 최대한 적게 일어나야 </a:t>
            </a:r>
            <a:r>
              <a:rPr lang="ko-KR" altLang="en-US" sz="2200" dirty="0" err="1" smtClean="0"/>
              <a:t>할텐데</a:t>
            </a:r>
            <a:r>
              <a:rPr lang="en-US" altLang="ko-KR" sz="2200" dirty="0" smtClean="0"/>
              <a:t>(</a:t>
            </a:r>
            <a:r>
              <a:rPr lang="ko-KR" altLang="en-US" sz="2200" dirty="0" smtClean="0"/>
              <a:t>특히 우측</a:t>
            </a:r>
            <a:r>
              <a:rPr lang="en-US" altLang="ko-KR" sz="2200" dirty="0" smtClean="0"/>
              <a:t>)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스크루를</a:t>
            </a:r>
            <a:r>
              <a:rPr lang="ko-KR" altLang="en-US" sz="2200" dirty="0" smtClean="0"/>
              <a:t> 심는다 해도 </a:t>
            </a:r>
            <a:r>
              <a:rPr lang="en-US" altLang="ko-KR" sz="2200" dirty="0" smtClean="0"/>
              <a:t>#14, 24 </a:t>
            </a:r>
            <a:r>
              <a:rPr lang="ko-KR" altLang="en-US" sz="2200" dirty="0" smtClean="0"/>
              <a:t>의 </a:t>
            </a:r>
            <a:r>
              <a:rPr lang="ko-KR" altLang="en-US" sz="2200" dirty="0" err="1" smtClean="0"/>
              <a:t>근심부를</a:t>
            </a:r>
            <a:r>
              <a:rPr lang="ko-KR" altLang="en-US" sz="2200" dirty="0" smtClean="0"/>
              <a:t> 삭제하면서 발치 시점을 늦추는 것이 의미가 있을까요</a:t>
            </a:r>
            <a:r>
              <a:rPr lang="en-US" altLang="ko-KR" sz="2200" dirty="0" smtClean="0"/>
              <a:t>?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 smtClean="0"/>
              <a:t>최근에 원장님의 </a:t>
            </a:r>
            <a:r>
              <a:rPr lang="ko-KR" altLang="en-US" sz="2200" dirty="0" err="1" smtClean="0"/>
              <a:t>자가결찰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브라켓</a:t>
            </a:r>
            <a:r>
              <a:rPr lang="ko-KR" altLang="en-US" sz="2200" dirty="0" smtClean="0"/>
              <a:t> 관련 강의를 </a:t>
            </a:r>
            <a:r>
              <a:rPr lang="ko-KR" altLang="en-US" sz="2200" dirty="0" err="1" smtClean="0"/>
              <a:t>감명깊게</a:t>
            </a:r>
            <a:r>
              <a:rPr lang="ko-KR" altLang="en-US" sz="2200" dirty="0" smtClean="0"/>
              <a:t> 보았습니다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이 케이스에서는 </a:t>
            </a:r>
            <a:r>
              <a:rPr lang="ko-KR" altLang="en-US" sz="2200" dirty="0" err="1" smtClean="0"/>
              <a:t>견치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치축이</a:t>
            </a:r>
            <a:r>
              <a:rPr lang="ko-KR" altLang="en-US" sz="2200" dirty="0" smtClean="0"/>
              <a:t> 안좋아서 </a:t>
            </a:r>
            <a:r>
              <a:rPr lang="en-US" altLang="ko-KR" sz="2200" dirty="0" smtClean="0"/>
              <a:t>pig tail </a:t>
            </a:r>
            <a:r>
              <a:rPr lang="ko-KR" altLang="en-US" sz="2200" dirty="0" smtClean="0"/>
              <a:t>이나 </a:t>
            </a:r>
            <a:r>
              <a:rPr lang="en-US" altLang="ko-KR" sz="2200" dirty="0" smtClean="0"/>
              <a:t>over cap ligation </a:t>
            </a:r>
            <a:r>
              <a:rPr lang="ko-KR" altLang="en-US" sz="2200" dirty="0" smtClean="0"/>
              <a:t>을 이용하더라도 </a:t>
            </a:r>
            <a:r>
              <a:rPr lang="en-US" altLang="ko-KR" sz="2200" dirty="0" smtClean="0"/>
              <a:t>#23 </a:t>
            </a:r>
            <a:r>
              <a:rPr lang="ko-KR" altLang="en-US" sz="2200" dirty="0" smtClean="0"/>
              <a:t>정도의 치아는 처음부터 와이어에 연결하는 것이 무리가 </a:t>
            </a:r>
            <a:r>
              <a:rPr lang="ko-KR" altLang="en-US" sz="2200" dirty="0" err="1" smtClean="0"/>
              <a:t>될수</a:t>
            </a:r>
            <a:r>
              <a:rPr lang="ko-KR" altLang="en-US" sz="2200" dirty="0" smtClean="0"/>
              <a:t> 있을까요</a:t>
            </a:r>
            <a:r>
              <a:rPr lang="en-US" altLang="ko-KR" sz="2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이정도로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전치의 토크가 적은 치아를 발치 교정할 때 </a:t>
            </a:r>
            <a:r>
              <a:rPr lang="en-US" altLang="ko-KR" sz="2200" dirty="0"/>
              <a:t>pre torque </a:t>
            </a:r>
            <a:r>
              <a:rPr lang="en-US" altLang="ko-KR" sz="2200" dirty="0" err="1"/>
              <a:t>niti</a:t>
            </a:r>
            <a:r>
              <a:rPr lang="en-US" altLang="ko-KR" sz="2200" dirty="0"/>
              <a:t> </a:t>
            </a:r>
            <a:r>
              <a:rPr lang="ko-KR" altLang="en-US" sz="2200" dirty="0"/>
              <a:t>나 </a:t>
            </a:r>
            <a:r>
              <a:rPr lang="ko-KR" altLang="en-US" sz="2200" dirty="0" err="1"/>
              <a:t>브라켓</a:t>
            </a:r>
            <a:r>
              <a:rPr lang="ko-KR" altLang="en-US" sz="2200" dirty="0"/>
              <a:t> 등을 쓰는 것이 도움이 될까요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발치로 진행한다면 </a:t>
            </a:r>
            <a:r>
              <a:rPr lang="ko-KR" altLang="en-US" sz="2200" dirty="0" err="1" smtClean="0"/>
              <a:t>하악은</a:t>
            </a:r>
            <a:r>
              <a:rPr lang="ko-KR" altLang="en-US" sz="2200" dirty="0" smtClean="0"/>
              <a:t> 장치 붙이기도 어려워서 </a:t>
            </a:r>
            <a:r>
              <a:rPr lang="ko-KR" altLang="en-US" sz="2200" dirty="0" err="1" smtClean="0"/>
              <a:t>상악</a:t>
            </a:r>
            <a:r>
              <a:rPr lang="ko-KR" altLang="en-US" sz="2200" dirty="0" smtClean="0"/>
              <a:t> 토크 조절이 되고 나서 붙여도 될까요</a:t>
            </a:r>
            <a:r>
              <a:rPr lang="en-US" altLang="ko-KR" sz="2200" smtClean="0"/>
              <a:t>?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131242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김민정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2007.02.24/ 16Y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앞니 부분 치열이 고르지 않아 교정이 필요한지 상담 원해요</a:t>
            </a:r>
            <a:endParaRPr lang="en-US" altLang="ko-KR" sz="1800" kern="0" dirty="0" smtClean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………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561630" y="1176014"/>
            <a:ext cx="3904762" cy="50571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047902"/>
            <a:ext cx="3875830" cy="5260823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14011" y="2429691"/>
            <a:ext cx="87086" cy="311766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2994"/>
            <a:ext cx="3903631" cy="51039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4" y="1172674"/>
            <a:ext cx="3903621" cy="4944586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59040" y="3814354"/>
            <a:ext cx="322220" cy="1184366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6" y="25701"/>
            <a:ext cx="3544593" cy="23693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04" y="4690387"/>
            <a:ext cx="3450170" cy="23062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12" y="2370526"/>
            <a:ext cx="3497499" cy="23379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57" y="2584661"/>
            <a:ext cx="3059832" cy="204534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13" y="2566104"/>
            <a:ext cx="2981530" cy="1993001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2115" y="2693977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44008" y="3782770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3497" y="274259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20" y="182064"/>
            <a:ext cx="3493619" cy="233530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16" y="4670542"/>
            <a:ext cx="3384607" cy="226243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23" y="2483823"/>
            <a:ext cx="3131011" cy="20929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31" y="2488184"/>
            <a:ext cx="2893619" cy="193423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39" y="2564372"/>
            <a:ext cx="2893619" cy="193423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106">
            <a:off x="0" y="4805825"/>
            <a:ext cx="2893619" cy="193423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41" y="330510"/>
            <a:ext cx="2893619" cy="193423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48" y="427038"/>
            <a:ext cx="2842755" cy="1900237"/>
          </a:xfrm>
          <a:prstGeom prst="rect">
            <a:avLst/>
          </a:prstGeom>
        </p:spPr>
      </p:pic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20420"/>
            <a:ext cx="8870206" cy="37318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506580" cy="54072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2712108" cy="3676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2712108" cy="3676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19678</TotalTime>
  <Words>581</Words>
  <Application>Microsoft Office PowerPoint</Application>
  <PresentationFormat>화면 슬라이드 쇼(4:3)</PresentationFormat>
  <Paragraphs>122</Paragraphs>
  <Slides>17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Arial</vt:lpstr>
      <vt:lpstr>맑은 고딕</vt:lpstr>
      <vt:lpstr>Times New Roman</vt:lpstr>
      <vt:lpstr>Arial Unicode MS</vt:lpstr>
      <vt:lpstr>굴림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 1</vt:lpstr>
      <vt:lpstr>Question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787</cp:revision>
  <dcterms:created xsi:type="dcterms:W3CDTF">2005-05-18T11:28:50Z</dcterms:created>
  <dcterms:modified xsi:type="dcterms:W3CDTF">2024-02-21T13:27:58Z</dcterms:modified>
</cp:coreProperties>
</file>