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8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1" r:id="rId11"/>
    <p:sldId id="830" r:id="rId12"/>
    <p:sldId id="814" r:id="rId13"/>
    <p:sldId id="824" r:id="rId14"/>
    <p:sldId id="791" r:id="rId15"/>
    <p:sldId id="825" r:id="rId16"/>
    <p:sldId id="819" r:id="rId17"/>
  </p:sldIdLst>
  <p:sldSz cx="9144000" cy="6858000" type="screen4x3"/>
  <p:notesSz cx="6858000" cy="9144000"/>
  <p:embeddedFontLst>
    <p:embeddedFont>
      <p:font typeface="Arial Unicode MS" panose="020B0600000101010101" charset="-127"/>
      <p:regular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 varScale="1">
        <p:scale>
          <a:sx n="110" d="100"/>
          <a:sy n="110" d="100"/>
        </p:scale>
        <p:origin x="918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12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 smtClean="0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>
            <a:extLst>
              <a:ext uri="{FF2B5EF4-FFF2-40B4-BE49-F238E27FC236}">
                <a16:creationId xmlns:a16="http://schemas.microsoft.com/office/drawing/2014/main" id="{44A04B24-F285-4818-9BAF-F44989E3D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49" y="1412776"/>
            <a:ext cx="6894901" cy="4897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</a:t>
            </a:r>
            <a:r>
              <a:rPr lang="en-US" altLang="ko-KR" dirty="0" smtClean="0">
                <a:latin typeface="+mj-lt"/>
              </a:rPr>
              <a:t>I(?)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</a:t>
            </a:r>
            <a:r>
              <a:rPr lang="en-US" altLang="ko-KR" dirty="0" smtClean="0">
                <a:latin typeface="+mj-lt"/>
              </a:rPr>
              <a:t>I </a:t>
            </a:r>
            <a:r>
              <a:rPr lang="en-US" altLang="ko-KR" dirty="0">
                <a:latin typeface="+mj-lt"/>
              </a:rPr>
              <a:t>molar &amp; canine key on both sides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Cross-bite on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OB/OJ=1.5/0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err="1" smtClean="0">
                <a:solidFill>
                  <a:srgbClr val="FF0000"/>
                </a:solidFill>
                <a:latin typeface="Arial"/>
              </a:rPr>
              <a:t>Mn</a:t>
            </a:r>
            <a:r>
              <a:rPr lang="en-US" altLang="ko-KR" dirty="0" smtClean="0">
                <a:solidFill>
                  <a:srgbClr val="FF0000"/>
                </a:solidFill>
                <a:latin typeface="Arial"/>
              </a:rPr>
              <a:t> supernumerary tooth</a:t>
            </a:r>
            <a:endParaRPr lang="en-US" altLang="ko-KR" dirty="0" smtClean="0">
              <a:solidFill>
                <a:srgbClr val="FF0000"/>
              </a:solidFill>
              <a:latin typeface="Arial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latin typeface="Arial"/>
              </a:rPr>
              <a:t>Crowding </a:t>
            </a:r>
            <a:r>
              <a:rPr lang="en-US" altLang="ko-KR" dirty="0">
                <a:latin typeface="Arial"/>
              </a:rPr>
              <a:t>(Mx: </a:t>
            </a:r>
            <a:r>
              <a:rPr lang="en-US" altLang="ko-KR" dirty="0" smtClean="0">
                <a:latin typeface="Arial"/>
              </a:rPr>
              <a:t>0</a:t>
            </a:r>
            <a:r>
              <a:rPr lang="en-US" altLang="ko-KR" dirty="0">
                <a:latin typeface="Arial"/>
              </a:rPr>
              <a:t>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</a:t>
            </a:r>
            <a:r>
              <a:rPr lang="en-US" altLang="ko-KR" dirty="0" smtClean="0">
                <a:latin typeface="Arial"/>
              </a:rPr>
              <a:t>0,5</a:t>
            </a:r>
            <a:r>
              <a:rPr lang="en-US" altLang="ko-KR" dirty="0" smtClean="0">
                <a:latin typeface="Arial"/>
              </a:rPr>
              <a:t>)</a:t>
            </a:r>
            <a:endParaRPr lang="en-US" altLang="ko-KR" dirty="0">
              <a:latin typeface="Arial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Spacing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-3.0, </a:t>
            </a:r>
            <a:r>
              <a:rPr lang="en-US" altLang="ko-KR" dirty="0" smtClean="0">
                <a:latin typeface="Arial"/>
              </a:rPr>
              <a:t>Mn:9.0)</a:t>
            </a:r>
            <a:endParaRPr lang="en-US" altLang="ko-KR" dirty="0">
              <a:latin typeface="Arial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Upper &amp; lower lip protrusion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33B18F1-2880-49B3-98D7-50C3AD013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10067"/>
              </p:ext>
            </p:extLst>
          </p:nvPr>
        </p:nvGraphicFramePr>
        <p:xfrm>
          <a:off x="3100933" y="2789238"/>
          <a:ext cx="1008062" cy="5508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5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 B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1 2 C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43736"/>
              </p:ext>
            </p:extLst>
          </p:nvPr>
        </p:nvGraphicFramePr>
        <p:xfrm>
          <a:off x="2355578" y="3716882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(0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(2.0)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89238" y="3740831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7764" y="4116070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</a:t>
            </a:r>
            <a:r>
              <a:rPr lang="en-US" altLang="ko-KR" sz="5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ko-KR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 </a:t>
            </a:r>
            <a:r>
              <a:rPr lang="en-US" altLang="ko-KR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crossbite</a:t>
            </a:r>
            <a:endParaRPr lang="en-US" altLang="ko-KR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ko-KR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supernumerary tooth</a:t>
            </a:r>
          </a:p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endParaRPr lang="en-US" altLang="ko-KR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</a:t>
            </a:r>
            <a:r>
              <a:rPr lang="en-US" altLang="ko-KR" dirty="0" smtClean="0"/>
              <a:t>Plan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err="1" smtClean="0">
                <a:solidFill>
                  <a:srgbClr val="0070C0"/>
                </a:solidFill>
              </a:rPr>
              <a:t>하악</a:t>
            </a:r>
            <a:r>
              <a:rPr lang="ko-KR" altLang="en-US" sz="2000" dirty="0" smtClean="0">
                <a:solidFill>
                  <a:srgbClr val="0070C0"/>
                </a:solidFill>
              </a:rPr>
              <a:t> 과잉치 발치</a:t>
            </a:r>
            <a:r>
              <a:rPr lang="en-US" altLang="ko-KR" sz="2000" dirty="0" smtClean="0">
                <a:solidFill>
                  <a:srgbClr val="0070C0"/>
                </a:solidFill>
              </a:rPr>
              <a:t>, </a:t>
            </a:r>
            <a:r>
              <a:rPr lang="en-US" altLang="ko-KR" sz="2000" dirty="0" smtClean="0">
                <a:solidFill>
                  <a:srgbClr val="0070C0"/>
                </a:solidFill>
              </a:rPr>
              <a:t>DBS</a:t>
            </a:r>
            <a:endParaRPr lang="en-US" altLang="ko-KR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/>
              <a:t>Ext </a:t>
            </a:r>
            <a:r>
              <a:rPr lang="en-US" altLang="ko-KR" sz="2000" dirty="0" smtClean="0"/>
              <a:t>of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#32(</a:t>
            </a:r>
            <a:r>
              <a:rPr lang="ko-KR" altLang="en-US" sz="2000" dirty="0" smtClean="0"/>
              <a:t>과잉치</a:t>
            </a:r>
            <a:r>
              <a:rPr lang="en-US" altLang="ko-KR" sz="2000" dirty="0" smtClean="0"/>
              <a:t>)</a:t>
            </a: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/>
              <a:t>+ </a:t>
            </a:r>
            <a:r>
              <a:rPr lang="en-US" altLang="ko-KR" sz="2000" dirty="0" smtClean="0"/>
              <a:t>F-DBS(or 2X4 bonding)</a:t>
            </a:r>
          </a:p>
          <a:p>
            <a:pPr>
              <a:buFontTx/>
              <a:buAutoNum type="arabicPeriod"/>
            </a:pPr>
            <a:r>
              <a:rPr lang="en-US" altLang="ko-KR" sz="2000" dirty="0" smtClean="0"/>
              <a:t>+ Alignment and </a:t>
            </a:r>
            <a:r>
              <a:rPr lang="ko-KR" altLang="en-US" sz="2000" dirty="0" err="1" smtClean="0"/>
              <a:t>반대교합</a:t>
            </a:r>
            <a:r>
              <a:rPr lang="ko-KR" altLang="en-US" sz="2000" dirty="0" smtClean="0"/>
              <a:t> 해소</a:t>
            </a:r>
            <a:endParaRPr lang="en-US" altLang="ko-KR" sz="2000" dirty="0" smtClean="0"/>
          </a:p>
          <a:p>
            <a:pPr>
              <a:buFontTx/>
              <a:buAutoNum type="arabicPeriod"/>
            </a:pPr>
            <a:r>
              <a:rPr lang="en-US" altLang="ko-KR" sz="2000" dirty="0" smtClean="0"/>
              <a:t>#32 </a:t>
            </a:r>
            <a:r>
              <a:rPr lang="ko-KR" altLang="en-US" sz="2000" dirty="0" err="1" smtClean="0"/>
              <a:t>맹출하면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bonding</a:t>
            </a: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 smtClean="0"/>
              <a:t>Re alignment</a:t>
            </a: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 smtClean="0"/>
              <a:t>Finish </a:t>
            </a:r>
            <a:r>
              <a:rPr lang="en-US" altLang="ko-KR" sz="2000" dirty="0"/>
              <a:t>&amp; </a:t>
            </a:r>
            <a:r>
              <a:rPr lang="en-US" altLang="ko-KR" sz="2000" dirty="0" err="1" smtClean="0"/>
              <a:t>debond</a:t>
            </a:r>
            <a:endParaRPr lang="en-US" altLang="ko-KR" sz="2000" dirty="0" smtClean="0"/>
          </a:p>
          <a:p>
            <a:pPr>
              <a:buFontTx/>
              <a:buAutoNum type="arabicPeriod"/>
            </a:pPr>
            <a:r>
              <a:rPr lang="ko-KR" altLang="en-US" sz="2000" dirty="0" smtClean="0"/>
              <a:t>영구치 맹출 완료 후 필요시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차 교정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1000" dirty="0"/>
          </a:p>
          <a:p>
            <a:r>
              <a:rPr lang="ko-KR" altLang="en-US" sz="2000" dirty="0"/>
              <a:t>치료기간</a:t>
            </a:r>
            <a:r>
              <a:rPr lang="en-US" altLang="ko-KR" sz="2000" dirty="0" smtClean="0"/>
              <a:t>:6</a:t>
            </a:r>
            <a:r>
              <a:rPr lang="ko-KR" altLang="en-US" sz="2000" dirty="0" smtClean="0"/>
              <a:t>개월</a:t>
            </a:r>
            <a:r>
              <a:rPr lang="en-US" altLang="ko-KR" sz="2000" dirty="0" smtClean="0"/>
              <a:t>~1</a:t>
            </a:r>
            <a:r>
              <a:rPr lang="ko-KR" altLang="en-US" sz="2000" dirty="0" smtClean="0"/>
              <a:t>년</a:t>
            </a:r>
            <a:endParaRPr lang="en-US" altLang="ko-KR" sz="2000" dirty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363272" cy="4905846"/>
          </a:xfrm>
        </p:spPr>
        <p:txBody>
          <a:bodyPr/>
          <a:lstStyle/>
          <a:p>
            <a:r>
              <a:rPr lang="ko-KR" altLang="en-US" sz="2200" dirty="0" smtClean="0"/>
              <a:t>원장님 안녕하세요</a:t>
            </a:r>
            <a:r>
              <a:rPr lang="en-US" altLang="ko-KR" sz="2200" dirty="0" smtClean="0"/>
              <a:t>. </a:t>
            </a:r>
            <a:r>
              <a:rPr lang="ko-KR" altLang="en-US" sz="2200" dirty="0" err="1" smtClean="0"/>
              <a:t>편측으로만</a:t>
            </a:r>
            <a:r>
              <a:rPr lang="ko-KR" altLang="en-US" sz="2200" dirty="0" smtClean="0"/>
              <a:t> 반대 교합이 있고 </a:t>
            </a:r>
            <a:r>
              <a:rPr lang="en-US" altLang="ko-KR" sz="2200" dirty="0" smtClean="0"/>
              <a:t>3</a:t>
            </a:r>
            <a:r>
              <a:rPr lang="en-US" altLang="ko-KR" sz="2200" dirty="0" smtClean="0"/>
              <a:t>0</a:t>
            </a:r>
            <a:r>
              <a:rPr lang="ko-KR" altLang="en-US" sz="2200" dirty="0" err="1" smtClean="0"/>
              <a:t>번대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전치부에</a:t>
            </a:r>
            <a:r>
              <a:rPr lang="ko-KR" altLang="en-US" sz="2200" dirty="0" smtClean="0"/>
              <a:t> 치아가 하나 더 있는 환자입니다</a:t>
            </a:r>
            <a:r>
              <a:rPr lang="en-US" altLang="ko-KR" sz="2200" dirty="0" smtClean="0"/>
              <a:t>. </a:t>
            </a:r>
          </a:p>
          <a:p>
            <a:r>
              <a:rPr lang="ko-KR" altLang="en-US" sz="2200" dirty="0" smtClean="0"/>
              <a:t>이런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환자에서 </a:t>
            </a:r>
            <a:r>
              <a:rPr lang="en-US" altLang="ko-KR" sz="2200" dirty="0" smtClean="0"/>
              <a:t>CR </a:t>
            </a:r>
            <a:r>
              <a:rPr lang="ko-KR" altLang="en-US" sz="2200" dirty="0" err="1" smtClean="0"/>
              <a:t>세팔로를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찍는것이</a:t>
            </a:r>
            <a:r>
              <a:rPr lang="ko-KR" altLang="en-US" sz="2200" dirty="0" smtClean="0"/>
              <a:t> 좀 애매해서 일단 </a:t>
            </a:r>
            <a:r>
              <a:rPr lang="en-US" altLang="ko-KR" sz="2200" dirty="0" smtClean="0"/>
              <a:t>CO </a:t>
            </a:r>
            <a:r>
              <a:rPr lang="ko-KR" altLang="en-US" sz="2200" dirty="0" smtClean="0"/>
              <a:t>상태 </a:t>
            </a:r>
            <a:r>
              <a:rPr lang="ko-KR" altLang="en-US" sz="2200" dirty="0" err="1" smtClean="0"/>
              <a:t>세팔로만</a:t>
            </a:r>
            <a:r>
              <a:rPr lang="ko-KR" altLang="en-US" sz="2200" dirty="0" smtClean="0"/>
              <a:t> 촬영했는데요</a:t>
            </a:r>
            <a:r>
              <a:rPr lang="en-US" altLang="ko-KR" sz="2200" dirty="0" smtClean="0"/>
              <a:t>. 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A point </a:t>
            </a:r>
            <a:r>
              <a:rPr lang="ko-KR" altLang="en-US" sz="2200" dirty="0" smtClean="0"/>
              <a:t>정확한 </a:t>
            </a:r>
            <a:r>
              <a:rPr lang="ko-KR" altLang="en-US" sz="2200" dirty="0" err="1" smtClean="0"/>
              <a:t>마킹이</a:t>
            </a:r>
            <a:r>
              <a:rPr lang="ko-KR" altLang="en-US" sz="2200" dirty="0" smtClean="0"/>
              <a:t> 어려워서 약간 </a:t>
            </a:r>
            <a:r>
              <a:rPr lang="en-US" altLang="ko-KR" sz="2200" dirty="0" smtClean="0"/>
              <a:t>Class III </a:t>
            </a:r>
            <a:r>
              <a:rPr lang="ko-KR" altLang="en-US" sz="2200" dirty="0" smtClean="0"/>
              <a:t>경향이 있는 것 같지만 심하지 않고 </a:t>
            </a:r>
            <a:r>
              <a:rPr lang="en-US" altLang="ko-KR" sz="2200" dirty="0"/>
              <a:t>3</a:t>
            </a:r>
            <a:r>
              <a:rPr lang="en-US" altLang="ko-KR" sz="2200" dirty="0" smtClean="0"/>
              <a:t>0</a:t>
            </a:r>
            <a:r>
              <a:rPr lang="ko-KR" altLang="en-US" sz="2200" dirty="0" err="1" smtClean="0"/>
              <a:t>번대</a:t>
            </a:r>
            <a:r>
              <a:rPr lang="ko-KR" altLang="en-US" sz="2200" dirty="0" smtClean="0"/>
              <a:t> 치아가 하나 더 있어서 </a:t>
            </a:r>
            <a:r>
              <a:rPr lang="ko-KR" altLang="en-US" sz="2200" dirty="0" err="1" smtClean="0"/>
              <a:t>하악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전치부가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flaring </a:t>
            </a:r>
            <a:r>
              <a:rPr lang="ko-KR" altLang="en-US" sz="2200" dirty="0" smtClean="0"/>
              <a:t>경향이 생기면서 </a:t>
            </a:r>
            <a:r>
              <a:rPr lang="ko-KR" altLang="en-US" sz="2200" dirty="0" err="1" smtClean="0"/>
              <a:t>반대교합이</a:t>
            </a:r>
            <a:r>
              <a:rPr lang="ko-KR" altLang="en-US" sz="2200" dirty="0" smtClean="0"/>
              <a:t> 생긴 것이 아닌가 생각해 보았습니다</a:t>
            </a:r>
            <a:r>
              <a:rPr lang="en-US" altLang="ko-KR" sz="2200" dirty="0" smtClean="0"/>
              <a:t>. </a:t>
            </a:r>
          </a:p>
          <a:p>
            <a:r>
              <a:rPr lang="ko-KR" altLang="en-US" sz="2200" dirty="0" smtClean="0"/>
              <a:t>그래서 치료 계획을 치아 하나 발치하고 </a:t>
            </a:r>
            <a:r>
              <a:rPr lang="en-US" altLang="ko-KR" sz="2200" dirty="0" smtClean="0"/>
              <a:t>DBS </a:t>
            </a:r>
            <a:r>
              <a:rPr lang="ko-KR" altLang="en-US" sz="2200" dirty="0" smtClean="0"/>
              <a:t>하는 것으로 세웠는데 진단 분석과 치료 계획이 적절한지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발치하고 치료하는 것이 </a:t>
            </a:r>
            <a:r>
              <a:rPr lang="ko-KR" altLang="en-US" sz="2200" dirty="0" err="1" smtClean="0"/>
              <a:t>맞</a:t>
            </a:r>
            <a:r>
              <a:rPr lang="ko-KR" altLang="en-US" sz="2200" dirty="0" err="1" smtClean="0"/>
              <a:t>다면</a:t>
            </a:r>
            <a:r>
              <a:rPr lang="ko-KR" altLang="en-US" sz="2200" dirty="0" smtClean="0"/>
              <a:t> 발치 치아가 맞는지 </a:t>
            </a:r>
            <a:r>
              <a:rPr lang="ko-KR" altLang="en-US" sz="2200" dirty="0" smtClean="0"/>
              <a:t>조언 부탁 드립니다</a:t>
            </a:r>
            <a:r>
              <a:rPr lang="en-US" altLang="ko-KR" sz="2200" dirty="0" smtClean="0"/>
              <a:t>. </a:t>
            </a:r>
          </a:p>
          <a:p>
            <a:r>
              <a:rPr lang="en-US" altLang="ko-KR" sz="2200" dirty="0" smtClean="0"/>
              <a:t>30</a:t>
            </a:r>
            <a:r>
              <a:rPr lang="ko-KR" altLang="en-US" sz="2200" dirty="0" err="1" smtClean="0"/>
              <a:t>번대</a:t>
            </a:r>
            <a:r>
              <a:rPr lang="ko-KR" altLang="en-US" sz="2200" dirty="0" smtClean="0"/>
              <a:t> 과잉치로 보이는 치아와 </a:t>
            </a:r>
            <a:r>
              <a:rPr lang="ko-KR" altLang="en-US" sz="2200" dirty="0" err="1" smtClean="0"/>
              <a:t>미맹출된</a:t>
            </a:r>
            <a:r>
              <a:rPr lang="ko-KR" altLang="en-US" sz="2200" dirty="0" smtClean="0"/>
              <a:t> 치아는 치근 부분에서 융합된 치아는 아닌 것이겠죠</a:t>
            </a:r>
            <a:r>
              <a:rPr lang="en-US" altLang="ko-KR" sz="2200" dirty="0" smtClean="0"/>
              <a:t>?(</a:t>
            </a:r>
            <a:r>
              <a:rPr lang="ko-KR" altLang="en-US" sz="2200" dirty="0" err="1" smtClean="0"/>
              <a:t>치근단이나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CT </a:t>
            </a:r>
            <a:r>
              <a:rPr lang="ko-KR" altLang="en-US" sz="2200" dirty="0" smtClean="0"/>
              <a:t>등을 추가로 촬영해야 할까요</a:t>
            </a:r>
            <a:r>
              <a:rPr lang="en-US" altLang="ko-KR" sz="2200" dirty="0" smtClean="0"/>
              <a:t>?)</a:t>
            </a:r>
          </a:p>
          <a:p>
            <a:r>
              <a:rPr lang="ko-KR" altLang="en-US" sz="2200" dirty="0" smtClean="0"/>
              <a:t>돌출의 정도가 추후 발치 교정 가능성도 있을까요</a:t>
            </a:r>
            <a:r>
              <a:rPr lang="en-US" altLang="ko-KR" sz="2200" dirty="0" smtClean="0"/>
              <a:t>?</a:t>
            </a:r>
            <a:endParaRPr lang="en-US" altLang="ko-K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err="1" smtClean="0">
                <a:solidFill>
                  <a:schemeClr val="tx1"/>
                </a:solidFill>
                <a:latin typeface="+mj-lt"/>
              </a:rPr>
              <a:t>신하준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남자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2016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.01.01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7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Y 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err="1" smtClean="0">
                <a:solidFill>
                  <a:schemeClr val="tx1"/>
                </a:solidFill>
                <a:latin typeface="+mj-lt"/>
              </a:rPr>
              <a:t>검진시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1800" kern="0" dirty="0" err="1" smtClean="0">
                <a:solidFill>
                  <a:schemeClr val="tx1"/>
                </a:solidFill>
                <a:latin typeface="+mj-lt"/>
              </a:rPr>
              <a:t>반대교합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 보여 </a:t>
            </a:r>
            <a:r>
              <a:rPr lang="ko-KR" altLang="en-US" sz="1800" kern="0" dirty="0" err="1" smtClean="0">
                <a:solidFill>
                  <a:schemeClr val="tx1"/>
                </a:solidFill>
                <a:latin typeface="+mj-lt"/>
              </a:rPr>
              <a:t>설명드리고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 교정 진단 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>
                <a:solidFill>
                  <a:schemeClr val="tx1"/>
                </a:solidFill>
              </a:rPr>
              <a:t>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/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01" y="1097547"/>
            <a:ext cx="3974099" cy="516734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8" y="1097547"/>
            <a:ext cx="3903313" cy="5197676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44640" y="3033219"/>
            <a:ext cx="33523" cy="258381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4" y="1036711"/>
            <a:ext cx="4084283" cy="516886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49" y="997627"/>
            <a:ext cx="4054970" cy="5247034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03474" y="4014651"/>
            <a:ext cx="252549" cy="1393372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70" y="2625851"/>
            <a:ext cx="3155230" cy="211006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2618128" y="4599930"/>
            <a:ext cx="3532115" cy="236210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000">
            <a:off x="2988997" y="398755"/>
            <a:ext cx="3474654" cy="23236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887" y="2546319"/>
            <a:ext cx="3149340" cy="210612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2464476"/>
            <a:ext cx="3409284" cy="2271435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89621" y="2815356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23883" y="3859884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85211" y="2637547"/>
            <a:ext cx="4499" cy="47141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63" y="258998"/>
            <a:ext cx="3362111" cy="22474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50" y="4597537"/>
            <a:ext cx="3401295" cy="227359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23" y="2663936"/>
            <a:ext cx="2977786" cy="19904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" y="2699683"/>
            <a:ext cx="2870840" cy="191901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10" y="2720836"/>
            <a:ext cx="2807544" cy="187670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" y="4870725"/>
            <a:ext cx="2909470" cy="194483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52" y="587226"/>
            <a:ext cx="2791314" cy="186585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7" y="573818"/>
            <a:ext cx="2755380" cy="1841832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7934" y="5273392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4110"/>
            <a:ext cx="8565441" cy="38081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60000">
            <a:off x="1043608" y="1268413"/>
            <a:ext cx="7596336" cy="54719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96" y="1556792"/>
            <a:ext cx="3072148" cy="416446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98" y="1556792"/>
            <a:ext cx="3072148" cy="41644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19921</TotalTime>
  <Words>456</Words>
  <Application>Microsoft Office PowerPoint</Application>
  <PresentationFormat>화면 슬라이드 쇼(4:3)</PresentationFormat>
  <Paragraphs>107</Paragraphs>
  <Slides>16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Arial Unicode MS</vt:lpstr>
      <vt:lpstr>굴림</vt:lpstr>
      <vt:lpstr>Arial</vt:lpstr>
      <vt:lpstr>맑은 고딕</vt:lpstr>
      <vt:lpstr>Times New Roman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user</cp:lastModifiedBy>
  <cp:revision>784</cp:revision>
  <dcterms:created xsi:type="dcterms:W3CDTF">2005-05-18T11:28:50Z</dcterms:created>
  <dcterms:modified xsi:type="dcterms:W3CDTF">2023-08-12T05:46:45Z</dcterms:modified>
</cp:coreProperties>
</file>