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0" r:id="rId1"/>
  </p:sldMasterIdLst>
  <p:notesMasterIdLst>
    <p:notesMasterId r:id="rId17"/>
  </p:notesMasterIdLst>
  <p:sldIdLst>
    <p:sldId id="726" r:id="rId2"/>
    <p:sldId id="837" r:id="rId3"/>
    <p:sldId id="838" r:id="rId4"/>
    <p:sldId id="839" r:id="rId5"/>
    <p:sldId id="840" r:id="rId6"/>
    <p:sldId id="795" r:id="rId7"/>
    <p:sldId id="799" r:id="rId8"/>
    <p:sldId id="800" r:id="rId9"/>
    <p:sldId id="841" r:id="rId10"/>
    <p:sldId id="814" r:id="rId11"/>
    <p:sldId id="824" r:id="rId12"/>
    <p:sldId id="791" r:id="rId13"/>
    <p:sldId id="825" r:id="rId14"/>
    <p:sldId id="842" r:id="rId15"/>
    <p:sldId id="819" r:id="rId16"/>
  </p:sldIdLst>
  <p:sldSz cx="9144000" cy="6858000" type="screen4x3"/>
  <p:notesSz cx="6858000" cy="9144000"/>
  <p:embeddedFontLst>
    <p:embeddedFont>
      <p:font typeface="맑은 고딕" panose="020B0503020000020004" pitchFamily="50" charset="-127"/>
      <p:regular r:id="rId18"/>
      <p:bold r:id="rId19"/>
    </p:embeddedFont>
  </p:embeddedFontLst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0">
          <p15:clr>
            <a:srgbClr val="A4A3A4"/>
          </p15:clr>
        </p15:guide>
        <p15:guide id="2" orient="horz" pos="1616">
          <p15:clr>
            <a:srgbClr val="A4A3A4"/>
          </p15:clr>
        </p15:guide>
        <p15:guide id="3" pos="5511">
          <p15:clr>
            <a:srgbClr val="A4A3A4"/>
          </p15:clr>
        </p15:guide>
        <p15:guide id="4" pos="2925">
          <p15:clr>
            <a:srgbClr val="A4A3A4"/>
          </p15:clr>
        </p15:guide>
        <p15:guide id="5" pos="20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6204"/>
    <a:srgbClr val="FF3300"/>
    <a:srgbClr val="FFFF66"/>
    <a:srgbClr val="00FF00"/>
    <a:srgbClr val="339933"/>
    <a:srgbClr val="CC3399"/>
    <a:srgbClr val="996600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7" autoAdjust="0"/>
    <p:restoredTop sz="95357" autoAdjust="0"/>
  </p:normalViewPr>
  <p:slideViewPr>
    <p:cSldViewPr>
      <p:cViewPr varScale="1">
        <p:scale>
          <a:sx n="110" d="100"/>
          <a:sy n="110" d="100"/>
        </p:scale>
        <p:origin x="1632" y="102"/>
      </p:cViewPr>
      <p:guideLst>
        <p:guide orient="horz" pos="2750"/>
        <p:guide orient="horz" pos="1616"/>
        <p:guide pos="5511"/>
        <p:guide pos="2925"/>
        <p:guide pos="20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354"/>
    </p:cViewPr>
  </p:sorterViewPr>
  <p:notesViewPr>
    <p:cSldViewPr>
      <p:cViewPr varScale="1">
        <p:scale>
          <a:sx n="54" d="100"/>
          <a:sy n="54" d="100"/>
        </p:scale>
        <p:origin x="-143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F22DFBA-BB42-45BD-9ADB-6A2CB948C96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3F90B9A-8F2E-4BA9-B487-7A362FF2565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AF4F1B5-126B-49EA-9478-AD4349CB666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A260EDF0-8006-4075-8C92-26910BA2026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CA5BBBA7-4880-4383-BA3F-0018318C53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B7EC5D88-C55C-4F5F-AB7A-BA30FD68F0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solidFill>
                  <a:schemeClr val="tx1"/>
                </a:solidFill>
                <a:latin typeface="굴림" panose="020B0600000101010101" pitchFamily="50" charset="-127"/>
              </a:defRPr>
            </a:lvl1pPr>
          </a:lstStyle>
          <a:p>
            <a:fld id="{1036B060-FD9B-4DC1-9848-4450364FF86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84580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8BB125A-A6DF-4705-A1DE-1A9EFD3CC1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DFAD27F2-9EEF-4FE9-8597-4AB7BF6880FA}" type="slidenum">
              <a:rPr lang="en-US" altLang="ko-KR"/>
              <a:pPr>
                <a:spcBef>
                  <a:spcPct val="0"/>
                </a:spcBef>
              </a:pPr>
              <a:t>1</a:t>
            </a:fld>
            <a:endParaRPr lang="en-US" altLang="ko-KR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EF00F1A4-0E2A-4409-8D9C-B29CE240D5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3F8FBA4C-BFC8-41E3-8DC0-8E2800108F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sz="900" b="1"/>
          </a:p>
        </p:txBody>
      </p:sp>
    </p:spTree>
    <p:extLst>
      <p:ext uri="{BB962C8B-B14F-4D97-AF65-F5344CB8AC3E}">
        <p14:creationId xmlns:p14="http://schemas.microsoft.com/office/powerpoint/2010/main" val="1501376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4783F1E0-EBB2-412D-8FB2-3794C610572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178777-CC2F-4E23-BE17-B8E91D6BF5A7}" type="slidenum">
              <a:rPr lang="en-US" altLang="ko-KR"/>
              <a:pPr algn="r" eaLnBrk="1" hangingPunct="1">
                <a:spcBef>
                  <a:spcPct val="0"/>
                </a:spcBef>
              </a:pPr>
              <a:t>11</a:t>
            </a:fld>
            <a:endParaRPr lang="en-US" altLang="ko-KR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18A35DC4-4808-4E6E-800C-BF285AE4EE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4E9CF82C-1063-4966-8BAB-3C49AEBF15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18818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7DAE0BAE-7D60-4F29-8EFC-FE005A9B59F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F6DB077-AAB5-4B1F-8DC3-AA7CB61E6CE4}" type="slidenum">
              <a:rPr lang="en-US" altLang="ko-KR"/>
              <a:pPr algn="r" eaLnBrk="1" hangingPunct="1">
                <a:spcBef>
                  <a:spcPct val="0"/>
                </a:spcBef>
              </a:pPr>
              <a:t>12</a:t>
            </a:fld>
            <a:endParaRPr lang="en-US" altLang="ko-KR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C78B5E77-079F-44EB-ACBA-EBE403CDC8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164CB38F-82A1-4D09-990E-8007D06736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684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2EE7DEF-836E-4BBD-ACBC-C2B452BEC42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D334EC3-67B6-4625-AE8A-701665AC4CB3}" type="slidenum">
              <a:rPr lang="en-US" altLang="ko-KR"/>
              <a:pPr algn="r" eaLnBrk="1" hangingPunct="1">
                <a:spcBef>
                  <a:spcPct val="0"/>
                </a:spcBef>
              </a:pPr>
              <a:t>2</a:t>
            </a:fld>
            <a:endParaRPr lang="en-US" altLang="ko-KR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1BAFD01-70B6-49D8-AB43-07294C0824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6E8DB78B-52B6-4010-BFA1-66F6DF75B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88096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65230131-D147-499C-8E3E-3FCCD09A76E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1B43D4-C108-47DE-87B4-8B7496D56EF9}" type="slidenum">
              <a:rPr lang="en-US" altLang="ko-K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E4349DE2-2AE6-4552-BC3B-F542FC9F0E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EF91590-08A9-430D-ABA3-4D077467A9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17090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AC10E648-9FAA-42F4-B938-363327E2C5A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3C5639-1925-4941-B512-3F2F4E260A30}" type="slidenum">
              <a:rPr lang="en-US" altLang="ko-K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024ACC66-8D56-41C7-AC22-E650B6C479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608CAF02-74A1-41B2-918B-E496D7E09B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12265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065653A-7A08-4BBB-AB29-BB3E5BEFC6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27B5FCD-DB15-43D8-8D75-10DA4B1743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2627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66CC25F-E238-4668-9D5E-02DA0981D1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B600204-7EC8-4FEC-AAFA-BFF365BA07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7588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55EA2FB6-266A-4ED5-AA2B-9B4839ADC35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5E7AE6-5E18-4B76-8C9E-4AF3DFB60EAC}" type="slidenum">
              <a:rPr lang="en-US" altLang="ko-KR"/>
              <a:pPr algn="r" eaLnBrk="1" hangingPunct="1">
                <a:spcBef>
                  <a:spcPct val="0"/>
                </a:spcBef>
              </a:pPr>
              <a:t>7</a:t>
            </a:fld>
            <a:endParaRPr lang="en-US" altLang="ko-KR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CBBBC2C1-1C3C-4549-A0C3-0E49A2D4FC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123E426E-3642-4930-B096-44B9879B48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19297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8529E847-192D-4433-86D3-6A41F579EFC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077D03-2EAB-4D3B-A43C-5589953D129B}" type="slidenum">
              <a:rPr lang="en-US" altLang="ko-KR"/>
              <a:pPr algn="r" eaLnBrk="1" hangingPunct="1">
                <a:spcBef>
                  <a:spcPct val="0"/>
                </a:spcBef>
              </a:pPr>
              <a:t>8</a:t>
            </a:fld>
            <a:endParaRPr lang="en-US" altLang="ko-KR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2F0CCBFF-26E0-40C8-900D-B073920DE3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9ECA6ADD-060C-49A8-8DA9-C681EFCA4E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61715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슬라이드 이미지 개체 틀 1">
            <a:extLst>
              <a:ext uri="{FF2B5EF4-FFF2-40B4-BE49-F238E27FC236}">
                <a16:creationId xmlns:a16="http://schemas.microsoft.com/office/drawing/2014/main" id="{33EA6CD1-1CBE-4ECD-894F-480518664E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슬라이드 노트 개체 틀 2">
            <a:extLst>
              <a:ext uri="{FF2B5EF4-FFF2-40B4-BE49-F238E27FC236}">
                <a16:creationId xmlns:a16="http://schemas.microsoft.com/office/drawing/2014/main" id="{D1D42C75-99E0-4DF0-9639-2E9A36FEE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en-US"/>
          </a:p>
        </p:txBody>
      </p:sp>
      <p:sp>
        <p:nvSpPr>
          <p:cNvPr id="27652" name="슬라이드 번호 개체 틀 3">
            <a:extLst>
              <a:ext uri="{FF2B5EF4-FFF2-40B4-BE49-F238E27FC236}">
                <a16:creationId xmlns:a16="http://schemas.microsoft.com/office/drawing/2014/main" id="{86B9AF25-2943-4136-BFFD-AEA8CDAB4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fld id="{76F82639-BCCA-4CAE-AF34-153C9581C97D}" type="slidenum">
              <a:rPr lang="ko-KR" altLang="en-US" sz="1200">
                <a:solidFill>
                  <a:schemeClr val="tx1"/>
                </a:solidFill>
                <a:latin typeface="굴림" panose="020B0600000101010101" pitchFamily="50" charset="-127"/>
              </a:rPr>
              <a:pPr/>
              <a:t>10</a:t>
            </a:fld>
            <a:endParaRPr lang="ko-KR" altLang="en-US" sz="12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55363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07D213-DDA8-49FE-973E-F8E69F805B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9DD4AB-207C-4AEE-BAD9-B2CEB55B8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CFB0A0-FA2E-4ABA-AEC9-AD122F41CF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F443F-8654-4B6E-9977-AD7A423E5A1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3965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B874B0-7055-4C05-B15C-EEF8F2FE9A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601365-36C8-40E1-B927-C9E4C96534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02D809-7503-49A1-B207-5E6E0D04B4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ED925C-C281-403C-95BA-2C149A7D131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77996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148F8F-527A-492F-845F-D1026FD749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7E98E2-05E2-48D8-984A-1FF12805FC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E6B939-37AA-404E-A3BE-B482552C5B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17CE84-088F-423A-BD21-94094FD7AA8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7910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5C51447-5608-479B-9C1B-2497617845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CCE935-11BE-4879-AD54-7D65F8191A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EFAA736-4720-4795-8D15-35CDBB9BF1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43D34-47CA-4B91-A534-AA254417BD0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71215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7B37D72-E393-48C9-A323-53A1914E70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8A76E79-82CC-4986-96D4-355AD320CC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9B38ADF-E2E0-4257-95E1-45054131D7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449006-9A22-4416-B450-B5830C744FD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604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965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A4D744-C26E-467A-96E9-C956283444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A31038-5A08-4231-A8BF-810BE3F44C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B42D86-68D9-4726-A599-C423548613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FF97DA-6D62-4EEC-B5D4-3FAFBFD5681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9934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30EC4F-693C-4295-A998-06087B8E87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49E366-287C-4E82-B8DB-8BC79AFD62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C6711B-9660-4D2C-8FDF-E5AD31AEA9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10D3D-F882-4DB9-A07F-E97C72B0FA7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18971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85A350-F517-4F43-BE95-564F48BB0C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15CB2D-D47D-4A0F-8026-1161565CDE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E6FBA5-CEB1-451A-B1A6-230C0D8458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43B2F2-6678-460A-906F-F7B935FBE31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5432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E848C31-DDB7-4F75-B31E-3CE521FDA9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F3921D5-E6EA-4C57-A930-15A28856FB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DD49B3-3BB3-42EB-B5AA-F78F9E8AA4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CC005F-4B02-4905-9517-1808756D8D2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8827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ABFE56F-2AE8-4602-9B73-2A45D62E09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3AEF9EA-1727-4574-B401-3FB24E32CD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5BB7C7D-69D6-47B2-9147-97EEDEC8D8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E26852-CF2E-4B80-8E0F-DC732098FC7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1259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7CD467F-5533-4508-9C03-A97D210308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82E727A-E864-4C53-A3F2-8FFB75636E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5CF6CBB-F079-4911-ACC4-1ABD149D57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81D9AE-5B6B-4688-8451-88DF57A0F25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3302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743344-2847-4978-AAC4-53881AD333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A925B1-88C3-4938-82B7-122CE956E2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FB58A2-63DA-454D-B6A3-348DD1AED5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9DF350-FB33-44BF-B032-87C9FA1B5E0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1384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906509-318F-4C9A-8F8E-5E88E6901F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CF541E-FA37-4041-83CA-154B1480D1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17BCC7-0D5D-41A1-A04D-CEEC6E38FB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77FE11-B808-4EAA-8837-2AE06BCFE2C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8146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7970DDC-B065-4A95-A16D-71FB01BB43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0F6F8F2-86D9-4222-8F7B-698FBBA029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84356" name="Rectangle 4">
            <a:extLst>
              <a:ext uri="{FF2B5EF4-FFF2-40B4-BE49-F238E27FC236}">
                <a16:creationId xmlns:a16="http://schemas.microsoft.com/office/drawing/2014/main" id="{516F9499-DED4-4298-AEC0-69A5A788481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400">
                <a:solidFill>
                  <a:schemeClr val="tx1"/>
                </a:solidFill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84357" name="Rectangle 5">
            <a:extLst>
              <a:ext uri="{FF2B5EF4-FFF2-40B4-BE49-F238E27FC236}">
                <a16:creationId xmlns:a16="http://schemas.microsoft.com/office/drawing/2014/main" id="{3A4CAECA-A084-4513-BAA5-1C1D4026D8C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solidFill>
                  <a:schemeClr val="tx1"/>
                </a:solidFill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84358" name="Rectangle 6">
            <a:extLst>
              <a:ext uri="{FF2B5EF4-FFF2-40B4-BE49-F238E27FC236}">
                <a16:creationId xmlns:a16="http://schemas.microsoft.com/office/drawing/2014/main" id="{43C6677A-3B64-4F30-AF1A-E4326D374B9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>
                <a:solidFill>
                  <a:schemeClr val="tx1"/>
                </a:solidFill>
                <a:latin typeface="굴림" panose="020B0600000101010101" pitchFamily="50" charset="-127"/>
              </a:defRPr>
            </a:lvl1pPr>
          </a:lstStyle>
          <a:p>
            <a:fld id="{5A56E6EB-1420-421B-B79C-908D627AA5D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4765DCF-860F-450F-9C0F-C324C4195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48680"/>
            <a:ext cx="8207375" cy="5760640"/>
          </a:xfrm>
          <a:prstGeom prst="rect">
            <a:avLst/>
          </a:prstGeom>
          <a:noFill/>
          <a:ln w="1270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>
              <a:buFontTx/>
              <a:buNone/>
              <a:defRPr/>
            </a:pPr>
            <a:endParaRPr kumimoji="0" lang="ko-KR" altLang="ko-KR" sz="4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053" name="Rectangle 4">
            <a:extLst>
              <a:ext uri="{FF2B5EF4-FFF2-40B4-BE49-F238E27FC236}">
                <a16:creationId xmlns:a16="http://schemas.microsoft.com/office/drawing/2014/main" id="{9D5DB3AE-2AB9-4927-B2D5-7117DFE24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1484313"/>
            <a:ext cx="8137525" cy="33131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lnSpc>
                <a:spcPct val="110000"/>
              </a:lnSpc>
              <a:buFontTx/>
              <a:buNone/>
              <a:defRPr/>
            </a:pPr>
            <a:r>
              <a:rPr lang="ko-KR" altLang="en-US" sz="5400" b="1" smtClean="0">
                <a:solidFill>
                  <a:srgbClr val="FC6204"/>
                </a:solidFill>
                <a:latin typeface="+mj-lt"/>
                <a:ea typeface="맑은 고딕" panose="020B0503020000020004" pitchFamily="50" charset="-127"/>
              </a:rPr>
              <a:t>교정 진단</a:t>
            </a:r>
            <a:endParaRPr lang="en-US" altLang="ko-KR" sz="5400" b="1" dirty="0">
              <a:solidFill>
                <a:srgbClr val="FC6204"/>
              </a:solidFill>
              <a:latin typeface="+mj-lt"/>
              <a:ea typeface="맑은 고딕" panose="020B0503020000020004" pitchFamily="50" charset="-127"/>
            </a:endParaRPr>
          </a:p>
        </p:txBody>
      </p:sp>
      <p:grpSp>
        <p:nvGrpSpPr>
          <p:cNvPr id="3076" name="그룹 2">
            <a:extLst>
              <a:ext uri="{FF2B5EF4-FFF2-40B4-BE49-F238E27FC236}">
                <a16:creationId xmlns:a16="http://schemas.microsoft.com/office/drawing/2014/main" id="{9941569D-8834-4533-8D87-F94F9598098E}"/>
              </a:ext>
            </a:extLst>
          </p:cNvPr>
          <p:cNvGrpSpPr>
            <a:grpSpLocks/>
          </p:cNvGrpSpPr>
          <p:nvPr/>
        </p:nvGrpSpPr>
        <p:grpSpPr bwMode="auto">
          <a:xfrm>
            <a:off x="2677109" y="4892675"/>
            <a:ext cx="3789783" cy="1046163"/>
            <a:chOff x="2195736" y="5020403"/>
            <a:chExt cx="2970020" cy="852454"/>
          </a:xfrm>
        </p:grpSpPr>
        <p:sp>
          <p:nvSpPr>
            <p:cNvPr id="9" name="TextBox 2">
              <a:extLst>
                <a:ext uri="{FF2B5EF4-FFF2-40B4-BE49-F238E27FC236}">
                  <a16:creationId xmlns:a16="http://schemas.microsoft.com/office/drawing/2014/main" id="{C33A16E7-341E-4A97-BB28-3DBFB3C878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8614" y="5020403"/>
              <a:ext cx="1847142" cy="8442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latinLnBrk="1">
                <a:buChar char="•"/>
                <a:defRPr kumimoji="1" sz="32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ko-KR" altLang="en-US" sz="2400" b="1" kern="0" dirty="0" err="1">
                  <a:solidFill>
                    <a:srgbClr val="FC6204"/>
                  </a:solidFill>
                  <a:latin typeface="+mj-ea"/>
                </a:rPr>
                <a:t>백만석</a:t>
              </a:r>
              <a:r>
                <a:rPr lang="ko-KR" altLang="en-US" sz="2400" b="1" kern="0" dirty="0">
                  <a:solidFill>
                    <a:srgbClr val="FC6204"/>
                  </a:solidFill>
                  <a:latin typeface="+mj-ea"/>
                </a:rPr>
                <a:t> 원장</a:t>
              </a:r>
              <a:r>
                <a:rPr lang="en-US" altLang="ko-KR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 </a:t>
              </a:r>
            </a:p>
            <a:p>
              <a:pPr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ko-KR" altLang="en-US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닥터만</a:t>
              </a:r>
              <a:r>
                <a:rPr lang="en-US" altLang="ko-KR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 </a:t>
              </a:r>
              <a:r>
                <a:rPr lang="ko-KR" altLang="en-US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교정연구회</a:t>
              </a:r>
            </a:p>
          </p:txBody>
        </p:sp>
        <p:pic>
          <p:nvPicPr>
            <p:cNvPr id="3078" name="그림 1">
              <a:extLst>
                <a:ext uri="{FF2B5EF4-FFF2-40B4-BE49-F238E27FC236}">
                  <a16:creationId xmlns:a16="http://schemas.microsoft.com/office/drawing/2014/main" id="{5AA1047E-4EFA-4C4C-98F4-EFF738392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5020403"/>
              <a:ext cx="1021347" cy="852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Tm="865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제목 1">
            <a:extLst>
              <a:ext uri="{FF2B5EF4-FFF2-40B4-BE49-F238E27FC236}">
                <a16:creationId xmlns:a16="http://schemas.microsoft.com/office/drawing/2014/main" id="{339304D4-0CCB-47EB-A00B-00CC7AB0FD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Problem list</a:t>
            </a:r>
            <a:endParaRPr lang="ko-KR" altLang="en-US"/>
          </a:p>
        </p:txBody>
      </p:sp>
      <p:sp>
        <p:nvSpPr>
          <p:cNvPr id="43011" name="내용 개체 틀 2">
            <a:extLst>
              <a:ext uri="{FF2B5EF4-FFF2-40B4-BE49-F238E27FC236}">
                <a16:creationId xmlns:a16="http://schemas.microsoft.com/office/drawing/2014/main" id="{27B797F3-03DF-4706-88EB-2320F8ECF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223963"/>
            <a:ext cx="6972300" cy="5445125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en-US" altLang="ko-KR" dirty="0">
                <a:latin typeface="+mj-lt"/>
              </a:rPr>
              <a:t>Skeletal problem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Skeletal Class </a:t>
            </a:r>
            <a:r>
              <a:rPr lang="en-US" altLang="ko-KR" dirty="0" smtClean="0">
                <a:latin typeface="+mj-lt"/>
              </a:rPr>
              <a:t>I</a:t>
            </a: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eaLnBrk="1" hangingPunct="1">
              <a:defRPr/>
            </a:pPr>
            <a:r>
              <a:rPr lang="en-US" altLang="ko-KR" dirty="0">
                <a:latin typeface="+mj-lt"/>
              </a:rPr>
              <a:t>Dental problem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Class II molar </a:t>
            </a:r>
            <a:r>
              <a:rPr lang="en-US" altLang="ko-KR" dirty="0" smtClean="0">
                <a:latin typeface="+mj-lt"/>
              </a:rPr>
              <a:t>key on both sides </a:t>
            </a:r>
          </a:p>
          <a:p>
            <a:pPr lvl="1" eaLnBrk="1" hangingPunct="1">
              <a:defRPr/>
            </a:pPr>
            <a:r>
              <a:rPr lang="en-US" altLang="ko-KR" dirty="0" smtClean="0">
                <a:latin typeface="+mj-lt"/>
              </a:rPr>
              <a:t>Class I canine </a:t>
            </a:r>
            <a:r>
              <a:rPr lang="en-US" altLang="ko-KR" dirty="0">
                <a:latin typeface="+mj-lt"/>
              </a:rPr>
              <a:t>key on both sides</a:t>
            </a:r>
          </a:p>
          <a:p>
            <a:pPr marL="457200" lvl="1" indent="0" eaLnBrk="1" hangingPunct="1">
              <a:buNone/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 smtClean="0">
                <a:latin typeface="+mj-lt"/>
              </a:rPr>
              <a:t>OB/OJ=2.5/3.0</a:t>
            </a: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DML  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Arial"/>
              </a:rPr>
              <a:t>Crowding (Mx: </a:t>
            </a:r>
            <a:r>
              <a:rPr lang="en-US" altLang="ko-KR" dirty="0" smtClean="0">
                <a:latin typeface="Arial"/>
              </a:rPr>
              <a:t>+8.0, </a:t>
            </a:r>
            <a:r>
              <a:rPr lang="en-US" altLang="ko-KR" dirty="0" err="1">
                <a:latin typeface="Arial"/>
              </a:rPr>
              <a:t>Mn</a:t>
            </a:r>
            <a:r>
              <a:rPr lang="en-US" altLang="ko-KR" dirty="0">
                <a:latin typeface="Arial"/>
              </a:rPr>
              <a:t>: </a:t>
            </a:r>
            <a:r>
              <a:rPr lang="en-US" altLang="ko-KR" dirty="0" smtClean="0">
                <a:latin typeface="Arial"/>
              </a:rPr>
              <a:t>+1.0</a:t>
            </a:r>
            <a:r>
              <a:rPr lang="en-US" altLang="ko-KR" dirty="0">
                <a:latin typeface="Arial"/>
              </a:rPr>
              <a:t>)</a:t>
            </a:r>
          </a:p>
          <a:p>
            <a:pPr lvl="1" eaLnBrk="1" hangingPunct="1">
              <a:defRPr/>
            </a:pPr>
            <a:r>
              <a:rPr lang="en-US" altLang="ko-KR" dirty="0">
                <a:latin typeface="Arial"/>
              </a:rPr>
              <a:t>Spacing on (</a:t>
            </a:r>
            <a:r>
              <a:rPr lang="en-US" altLang="ko-KR" dirty="0" err="1">
                <a:latin typeface="Arial"/>
              </a:rPr>
              <a:t>Mx</a:t>
            </a:r>
            <a:r>
              <a:rPr lang="en-US" altLang="ko-KR" dirty="0">
                <a:latin typeface="Arial"/>
              </a:rPr>
              <a:t>: </a:t>
            </a:r>
            <a:r>
              <a:rPr lang="en-US" altLang="ko-KR" dirty="0" smtClean="0">
                <a:latin typeface="Arial"/>
              </a:rPr>
              <a:t>-2.5, </a:t>
            </a:r>
            <a:r>
              <a:rPr lang="en-US" altLang="ko-KR" dirty="0" err="1">
                <a:latin typeface="Arial"/>
              </a:rPr>
              <a:t>Mn</a:t>
            </a:r>
            <a:r>
              <a:rPr lang="en-US" altLang="ko-KR" dirty="0" smtClean="0">
                <a:latin typeface="Arial"/>
              </a:rPr>
              <a:t>:-0.5)</a:t>
            </a:r>
            <a:endParaRPr lang="en-US" altLang="ko-KR" dirty="0">
              <a:latin typeface="Arial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Sum of incisors = 4 : 2.8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eaLnBrk="1" hangingPunct="1">
              <a:defRPr/>
            </a:pPr>
            <a:r>
              <a:rPr lang="en-US" altLang="ko-KR" dirty="0">
                <a:latin typeface="+mj-lt"/>
              </a:rPr>
              <a:t>Soft-tissue problem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Upper &amp; lower lip protrusion</a:t>
            </a:r>
          </a:p>
        </p:txBody>
      </p:sp>
      <p:sp>
        <p:nvSpPr>
          <p:cNvPr id="26635" name="TextBox 1">
            <a:extLst>
              <a:ext uri="{FF2B5EF4-FFF2-40B4-BE49-F238E27FC236}">
                <a16:creationId xmlns:a16="http://schemas.microsoft.com/office/drawing/2014/main" id="{EFF4124E-D396-44F2-8B49-58594F24C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1484313"/>
            <a:ext cx="20161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# Skeletal,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 Dental, 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soft tissue 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순으로 문제점을 </a:t>
            </a:r>
            <a:endParaRPr lang="en-US" altLang="ko-KR" sz="18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나열합니다</a:t>
            </a: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6E8851E8-F33C-478F-A83F-D5929DC915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265087"/>
              </p:ext>
            </p:extLst>
          </p:nvPr>
        </p:nvGraphicFramePr>
        <p:xfrm>
          <a:off x="2059487" y="3777842"/>
          <a:ext cx="1473200" cy="73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latinLnBrk="1"/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</a:rPr>
                        <a:t>(0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latinLnBrk="1"/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</a:rPr>
                        <a:t>(1)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6643" name="직선 화살표 연결선 5">
            <a:extLst>
              <a:ext uri="{FF2B5EF4-FFF2-40B4-BE49-F238E27FC236}">
                <a16:creationId xmlns:a16="http://schemas.microsoft.com/office/drawing/2014/main" id="{0436C106-61A1-4394-A804-B64BA479EDC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10565" y="3827917"/>
            <a:ext cx="0" cy="287337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4" name="직선 화살표 연결선 6">
            <a:extLst>
              <a:ext uri="{FF2B5EF4-FFF2-40B4-BE49-F238E27FC236}">
                <a16:creationId xmlns:a16="http://schemas.microsoft.com/office/drawing/2014/main" id="{C3D959AA-7BF8-4606-8C53-A16904027EA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445250" y="4150904"/>
            <a:ext cx="0" cy="287338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>
            <a:extLst>
              <a:ext uri="{FF2B5EF4-FFF2-40B4-BE49-F238E27FC236}">
                <a16:creationId xmlns:a16="http://schemas.microsoft.com/office/drawing/2014/main" id="{CFC0D008-3E7E-4C90-B21A-524C7BC84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488" y="1014413"/>
            <a:ext cx="66770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ko-KR" sz="4800" b="1">
                <a:solidFill>
                  <a:srgbClr val="FC62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  <a:endParaRPr lang="ko-KR" altLang="en-US" sz="4800" b="1">
              <a:solidFill>
                <a:srgbClr val="FC62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2423C8EC-1A3B-4F42-A3A7-C201620834F6}"/>
              </a:ext>
            </a:extLst>
          </p:cNvPr>
          <p:cNvSpPr txBox="1">
            <a:spLocks/>
          </p:cNvSpPr>
          <p:nvPr/>
        </p:nvSpPr>
        <p:spPr>
          <a:xfrm>
            <a:off x="539750" y="2276475"/>
            <a:ext cx="8120063" cy="33845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lnSpc>
                <a:spcPct val="160000"/>
              </a:lnSpc>
              <a:buFontTx/>
              <a:buNone/>
              <a:defRPr/>
            </a:pPr>
            <a:r>
              <a:rPr lang="en-US" altLang="ko-KR" sz="5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Skeletal Class </a:t>
            </a:r>
            <a:r>
              <a:rPr lang="en-US" altLang="ko-KR" sz="54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ko-KR" sz="5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ko-KR" sz="5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#15 eruption space deficiency</a:t>
            </a:r>
            <a:endParaRPr lang="en-US" altLang="ko-KR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7D86EE-1179-436C-80A6-DADCD1D3F899}"/>
              </a:ext>
            </a:extLst>
          </p:cNvPr>
          <p:cNvSpPr txBox="1"/>
          <p:nvPr/>
        </p:nvSpPr>
        <p:spPr>
          <a:xfrm>
            <a:off x="1233488" y="2276872"/>
            <a:ext cx="667702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5400" b="1" dirty="0">
                <a:solidFill>
                  <a:srgbClr val="FC6204"/>
                </a:solidFill>
                <a:latin typeface="+mj-lt"/>
              </a:rPr>
              <a:t>Treatment Plan</a:t>
            </a:r>
            <a:endParaRPr lang="ko-KR" altLang="en-US" sz="54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F9672468-0AD5-46FB-9009-7D19FF005834}"/>
              </a:ext>
            </a:extLst>
          </p:cNvPr>
          <p:cNvSpPr txBox="1">
            <a:spLocks/>
          </p:cNvSpPr>
          <p:nvPr/>
        </p:nvSpPr>
        <p:spPr>
          <a:xfrm>
            <a:off x="511969" y="3284984"/>
            <a:ext cx="8120063" cy="259486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원장님께서 작성한 치료계획을 기입해 주시면 됩니다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다음 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ppt </a:t>
            </a: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는 수강생들이 이용하는 예시된 자료이니 참고하시면 됩니다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작성이 어려우시면 작성된 </a:t>
            </a:r>
            <a:r>
              <a:rPr lang="ko-KR" altLang="en-US" sz="2400" kern="0" dirty="0" err="1">
                <a:solidFill>
                  <a:schemeClr val="tx1"/>
                </a:solidFill>
                <a:latin typeface="+mj-lt"/>
              </a:rPr>
              <a:t>챠트</a:t>
            </a: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 사진을 잘 보이도록 찍어서 </a:t>
            </a:r>
            <a:r>
              <a:rPr lang="ko-KR" altLang="en-US" sz="2400" kern="0" dirty="0" err="1">
                <a:solidFill>
                  <a:schemeClr val="tx1"/>
                </a:solidFill>
                <a:latin typeface="+mj-lt"/>
              </a:rPr>
              <a:t>올려주셔도</a:t>
            </a: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 됩니다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.</a:t>
            </a: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lvl="1" eaLnBrk="1" hangingPunct="1">
              <a:lnSpc>
                <a:spcPct val="150000"/>
              </a:lnSpc>
              <a:defRPr/>
            </a:pP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ko-KR" altLang="en-US" sz="2400" kern="0" dirty="0">
              <a:solidFill>
                <a:schemeClr val="tx1"/>
              </a:solidFill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제목 1">
            <a:extLst>
              <a:ext uri="{FF2B5EF4-FFF2-40B4-BE49-F238E27FC236}">
                <a16:creationId xmlns:a16="http://schemas.microsoft.com/office/drawing/2014/main" id="{83563A43-0F6C-411B-82A8-FBC38567F9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r>
              <a:rPr lang="en-US" altLang="ko-KR" dirty="0" err="1"/>
              <a:t>Tx</a:t>
            </a:r>
            <a:r>
              <a:rPr lang="en-US" altLang="ko-KR" dirty="0"/>
              <a:t>. Plan </a:t>
            </a:r>
            <a:r>
              <a:rPr lang="en-US" altLang="ko-KR" sz="3600" dirty="0" smtClean="0"/>
              <a:t>1</a:t>
            </a:r>
            <a:endParaRPr lang="ko-KR" altLang="en-US" sz="3600" dirty="0"/>
          </a:p>
        </p:txBody>
      </p:sp>
      <p:sp>
        <p:nvSpPr>
          <p:cNvPr id="32771" name="내용 개체 틀 2">
            <a:extLst>
              <a:ext uri="{FF2B5EF4-FFF2-40B4-BE49-F238E27FC236}">
                <a16:creationId xmlns:a16="http://schemas.microsoft.com/office/drawing/2014/main" id="{445E1E73-FA4D-4DF5-826F-1972D35D43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1268413"/>
            <a:ext cx="8075612" cy="50403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sz="2000" dirty="0" smtClean="0">
                <a:solidFill>
                  <a:srgbClr val="0070C0"/>
                </a:solidFill>
              </a:rPr>
              <a:t>Distal screw</a:t>
            </a:r>
          </a:p>
          <a:p>
            <a:pPr>
              <a:buFontTx/>
              <a:buAutoNum type="arabicPeriod"/>
            </a:pPr>
            <a:endParaRPr lang="en-US" altLang="ko-KR" sz="1000" dirty="0" smtClean="0"/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en-US" altLang="ko-KR" sz="2000" dirty="0" smtClean="0"/>
              <a:t>Distal screw </a:t>
            </a:r>
            <a:r>
              <a:rPr lang="ko-KR" altLang="en-US" sz="2000" dirty="0" smtClean="0"/>
              <a:t>장치 제작 및 시적</a:t>
            </a:r>
            <a:endParaRPr lang="en-US" altLang="ko-KR" sz="2000" dirty="0" smtClean="0"/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en-US" altLang="ko-KR" sz="2000" dirty="0" smtClean="0"/>
              <a:t>#16 </a:t>
            </a:r>
            <a:r>
              <a:rPr lang="en-US" altLang="ko-KR" sz="2000" dirty="0" err="1" smtClean="0"/>
              <a:t>distalization</a:t>
            </a:r>
            <a:r>
              <a:rPr lang="en-US" altLang="ko-KR" sz="2000" dirty="0" smtClean="0"/>
              <a:t> </a:t>
            </a: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ko-KR" altLang="en-US" sz="2000" dirty="0" smtClean="0"/>
              <a:t>영구치 맹출 완료 후 필요시 </a:t>
            </a:r>
            <a:r>
              <a:rPr lang="en-US" altLang="ko-KR" sz="2000" dirty="0" smtClean="0"/>
              <a:t>2</a:t>
            </a:r>
            <a:r>
              <a:rPr lang="ko-KR" altLang="en-US" sz="2000" dirty="0" smtClean="0"/>
              <a:t>차 교정</a:t>
            </a:r>
            <a:endParaRPr lang="en-US" altLang="ko-KR" sz="2000" dirty="0" smtClean="0"/>
          </a:p>
          <a:p>
            <a:pPr>
              <a:buFontTx/>
              <a:buAutoNum type="arabicPeriod"/>
            </a:pPr>
            <a:endParaRPr lang="en-US" altLang="ko-KR" sz="1000" dirty="0" smtClean="0"/>
          </a:p>
          <a:p>
            <a:r>
              <a:rPr lang="ko-KR" altLang="en-US" sz="2000" dirty="0" smtClean="0"/>
              <a:t>치료기간</a:t>
            </a:r>
            <a:r>
              <a:rPr lang="en-US" altLang="ko-KR" sz="2000" dirty="0" smtClean="0"/>
              <a:t>:3~6</a:t>
            </a:r>
            <a:r>
              <a:rPr lang="ko-KR" altLang="en-US" sz="2000" dirty="0" smtClean="0"/>
              <a:t>개월</a:t>
            </a:r>
            <a:endParaRPr lang="en-US" altLang="ko-KR" sz="2000" dirty="0" smtClean="0"/>
          </a:p>
          <a:p>
            <a:endParaRPr lang="en-US" altLang="ko-KR" sz="2000" dirty="0"/>
          </a:p>
          <a:p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제목 1">
            <a:extLst>
              <a:ext uri="{FF2B5EF4-FFF2-40B4-BE49-F238E27FC236}">
                <a16:creationId xmlns:a16="http://schemas.microsoft.com/office/drawing/2014/main" id="{83563A43-0F6C-411B-82A8-FBC38567F9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r>
              <a:rPr lang="en-US" altLang="ko-KR" dirty="0" err="1"/>
              <a:t>Tx</a:t>
            </a:r>
            <a:r>
              <a:rPr lang="en-US" altLang="ko-KR" dirty="0"/>
              <a:t>. Plan </a:t>
            </a:r>
            <a:endParaRPr lang="ko-KR" altLang="en-US" sz="3600" dirty="0"/>
          </a:p>
        </p:txBody>
      </p:sp>
      <p:sp>
        <p:nvSpPr>
          <p:cNvPr id="32771" name="내용 개체 틀 2">
            <a:extLst>
              <a:ext uri="{FF2B5EF4-FFF2-40B4-BE49-F238E27FC236}">
                <a16:creationId xmlns:a16="http://schemas.microsoft.com/office/drawing/2014/main" id="{445E1E73-FA4D-4DF5-826F-1972D35D43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1268413"/>
            <a:ext cx="8075612" cy="50403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sz="2000" dirty="0" err="1" smtClean="0">
                <a:solidFill>
                  <a:srgbClr val="0070C0"/>
                </a:solidFill>
              </a:rPr>
              <a:t>Halterman</a:t>
            </a:r>
            <a:r>
              <a:rPr lang="en-US" altLang="ko-KR" sz="2000" dirty="0" smtClean="0">
                <a:solidFill>
                  <a:srgbClr val="0070C0"/>
                </a:solidFill>
              </a:rPr>
              <a:t> appliance</a:t>
            </a:r>
          </a:p>
          <a:p>
            <a:pPr>
              <a:lnSpc>
                <a:spcPct val="150000"/>
              </a:lnSpc>
            </a:pPr>
            <a:endParaRPr lang="en-US" altLang="ko-KR" sz="1000" dirty="0" smtClean="0"/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en-US" altLang="ko-KR" sz="2000" dirty="0" err="1" smtClean="0"/>
              <a:t>Halterman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장치 제작 및 세팅</a:t>
            </a:r>
            <a:endParaRPr lang="en-US" altLang="ko-KR" sz="2000" dirty="0" smtClean="0"/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en-US" altLang="ko-KR" sz="2000" dirty="0" smtClean="0"/>
              <a:t>#16 </a:t>
            </a:r>
            <a:r>
              <a:rPr lang="en-US" altLang="ko-KR" sz="2000" dirty="0" err="1" smtClean="0"/>
              <a:t>distalization</a:t>
            </a:r>
            <a:r>
              <a:rPr lang="en-US" altLang="ko-KR" sz="2000" dirty="0" smtClean="0"/>
              <a:t> </a:t>
            </a: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ko-KR" altLang="en-US" sz="2000" dirty="0" smtClean="0"/>
              <a:t>영구치 맹출 완료 후 필요시 </a:t>
            </a:r>
            <a:r>
              <a:rPr lang="en-US" altLang="ko-KR" sz="2000" dirty="0" smtClean="0"/>
              <a:t>2</a:t>
            </a:r>
            <a:r>
              <a:rPr lang="ko-KR" altLang="en-US" sz="2000" dirty="0" smtClean="0"/>
              <a:t>차 교정</a:t>
            </a:r>
            <a:endParaRPr lang="en-US" altLang="ko-KR" sz="2000" dirty="0" smtClean="0"/>
          </a:p>
          <a:p>
            <a:pPr>
              <a:buFontTx/>
              <a:buAutoNum type="arabicPeriod"/>
            </a:pPr>
            <a:endParaRPr lang="en-US" altLang="ko-KR" sz="1000" dirty="0" smtClean="0"/>
          </a:p>
          <a:p>
            <a:r>
              <a:rPr lang="ko-KR" altLang="en-US" sz="2000" dirty="0" smtClean="0"/>
              <a:t>치료기간</a:t>
            </a:r>
            <a:r>
              <a:rPr lang="en-US" altLang="ko-KR" sz="2000" dirty="0" smtClean="0"/>
              <a:t>:3~6</a:t>
            </a:r>
            <a:r>
              <a:rPr lang="ko-KR" altLang="en-US" sz="2000" dirty="0" smtClean="0"/>
              <a:t>개월</a:t>
            </a:r>
            <a:endParaRPr lang="en-US" altLang="ko-KR" sz="2000" dirty="0" smtClean="0"/>
          </a:p>
          <a:p>
            <a:endParaRPr lang="en-US" altLang="ko-KR" sz="2000" dirty="0"/>
          </a:p>
          <a:p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2961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제목 1">
            <a:extLst>
              <a:ext uri="{FF2B5EF4-FFF2-40B4-BE49-F238E27FC236}">
                <a16:creationId xmlns:a16="http://schemas.microsoft.com/office/drawing/2014/main" id="{0CDB3788-230D-4E45-82D4-FAD3167C6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Question</a:t>
            </a:r>
            <a:endParaRPr lang="ko-KR" altLang="en-US"/>
          </a:p>
        </p:txBody>
      </p:sp>
      <p:sp>
        <p:nvSpPr>
          <p:cNvPr id="56323" name="내용 개체 틀 2">
            <a:extLst>
              <a:ext uri="{FF2B5EF4-FFF2-40B4-BE49-F238E27FC236}">
                <a16:creationId xmlns:a16="http://schemas.microsoft.com/office/drawing/2014/main" id="{834FBD25-C035-43AF-B128-A8BB195DFC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87450"/>
            <a:ext cx="8229600" cy="47513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200" dirty="0" smtClean="0"/>
              <a:t>이 환자는 저희 치과에서 검진을 받아오던 중에 최근 오랜만에 와서 검진 중 </a:t>
            </a:r>
            <a:r>
              <a:rPr lang="en-US" altLang="ko-KR" sz="2200" dirty="0" smtClean="0"/>
              <a:t>#55 </a:t>
            </a:r>
            <a:r>
              <a:rPr lang="ko-KR" altLang="en-US" sz="2200" dirty="0" smtClean="0"/>
              <a:t>조기 발치로 인한 </a:t>
            </a:r>
            <a:r>
              <a:rPr lang="en-US" altLang="ko-KR" sz="2200" dirty="0" smtClean="0"/>
              <a:t>#15 </a:t>
            </a:r>
            <a:r>
              <a:rPr lang="ko-KR" altLang="en-US" sz="2200" dirty="0" smtClean="0"/>
              <a:t>맹출 공간이 부족하여 진단을 하였습니다</a:t>
            </a:r>
            <a:r>
              <a:rPr lang="en-US" altLang="ko-KR" sz="2200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2200" dirty="0" err="1" smtClean="0"/>
              <a:t>돌출도도</a:t>
            </a:r>
            <a:r>
              <a:rPr lang="ko-KR" altLang="en-US" sz="2200" dirty="0" smtClean="0"/>
              <a:t> </a:t>
            </a:r>
            <a:r>
              <a:rPr lang="ko-KR" altLang="en-US" sz="2200" dirty="0" err="1" smtClean="0"/>
              <a:t>있어보여</a:t>
            </a:r>
            <a:r>
              <a:rPr lang="ko-KR" altLang="en-US" sz="2200" dirty="0" smtClean="0"/>
              <a:t> 추후 발치 교정 가능성도 있는데 조금 더 기다렸다가 전체 교정으로 가능할지 아니면 먼저 이 부분을 해결하는 것이 나을지</a:t>
            </a:r>
            <a:r>
              <a:rPr lang="en-US" altLang="ko-KR" sz="2200" dirty="0" smtClean="0"/>
              <a:t>(</a:t>
            </a:r>
            <a:r>
              <a:rPr lang="ko-KR" altLang="en-US" sz="2200" dirty="0" smtClean="0"/>
              <a:t>낫다면 추가로 이시기에 더 해결할 문제는 없는지도 포함해서요</a:t>
            </a:r>
            <a:r>
              <a:rPr lang="en-US" altLang="ko-KR" sz="2200" dirty="0" smtClean="0"/>
              <a:t>)</a:t>
            </a:r>
            <a:r>
              <a:rPr lang="ko-KR" altLang="en-US" sz="2200" dirty="0" smtClean="0"/>
              <a:t> 문의 드립니다</a:t>
            </a:r>
            <a:r>
              <a:rPr lang="en-US" altLang="ko-KR" sz="22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200" dirty="0" smtClean="0"/>
              <a:t>해결을 위한 장치는 </a:t>
            </a:r>
            <a:r>
              <a:rPr lang="en-US" altLang="ko-KR" sz="2200" dirty="0" smtClean="0"/>
              <a:t>distal screw </a:t>
            </a:r>
            <a:r>
              <a:rPr lang="ko-KR" altLang="en-US" sz="2200" dirty="0" smtClean="0"/>
              <a:t>나 </a:t>
            </a:r>
            <a:r>
              <a:rPr lang="en-US" altLang="ko-KR" sz="2200" dirty="0" err="1" smtClean="0"/>
              <a:t>hlaterman</a:t>
            </a:r>
            <a:r>
              <a:rPr lang="en-US" altLang="ko-KR" sz="2200" dirty="0" smtClean="0"/>
              <a:t> </a:t>
            </a:r>
            <a:r>
              <a:rPr lang="ko-KR" altLang="en-US" sz="2200" dirty="0" smtClean="0"/>
              <a:t>이 다 가능한지와 더 적합한 장치 및 다른 장치는 있는지 조언 부탁 드립니다</a:t>
            </a:r>
            <a:r>
              <a:rPr lang="en-US" altLang="ko-KR" sz="2200" dirty="0" smtClean="0"/>
              <a:t>. </a:t>
            </a:r>
            <a:endParaRPr lang="en-US" altLang="ko-K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8BDB5073-2480-46A6-8D6F-CFCE018B1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환자의 개요</a:t>
            </a:r>
            <a:endParaRPr lang="en-US" altLang="ko-KR" sz="40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DCF0608E-9D98-4076-9C53-24F437445CBD}"/>
              </a:ext>
            </a:extLst>
          </p:cNvPr>
          <p:cNvSpPr txBox="1">
            <a:spLocks/>
          </p:cNvSpPr>
          <p:nvPr/>
        </p:nvSpPr>
        <p:spPr>
          <a:xfrm>
            <a:off x="1043607" y="1268412"/>
            <a:ext cx="7462217" cy="490594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이름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성별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 : </a:t>
            </a:r>
            <a:r>
              <a:rPr lang="ko-KR" altLang="en-US" sz="2000" kern="0" dirty="0" smtClean="0">
                <a:solidFill>
                  <a:schemeClr val="tx1"/>
                </a:solidFill>
                <a:latin typeface="+mj-lt"/>
              </a:rPr>
              <a:t>김민호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 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남자</a:t>
            </a: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생년월일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나이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: </a:t>
            </a:r>
            <a:r>
              <a:rPr lang="en-US" altLang="ko-KR" sz="2000" kern="0" dirty="0" smtClean="0">
                <a:solidFill>
                  <a:schemeClr val="tx1"/>
                </a:solidFill>
                <a:latin typeface="+mj-lt"/>
              </a:rPr>
              <a:t>2016</a:t>
            </a:r>
            <a:r>
              <a:rPr lang="en-US" altLang="ko-KR" sz="2000" kern="0" dirty="0" smtClean="0">
                <a:solidFill>
                  <a:schemeClr val="tx1"/>
                </a:solidFill>
                <a:latin typeface="+mj-lt"/>
              </a:rPr>
              <a:t>.09.27/ 8Y </a:t>
            </a: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주소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(C.C)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: </a:t>
            </a:r>
          </a:p>
          <a:p>
            <a:pPr marL="971550" lvl="1" indent="-51435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ko-KR" altLang="en-US" sz="1800" kern="0" dirty="0" smtClean="0">
                <a:solidFill>
                  <a:schemeClr val="tx1"/>
                </a:solidFill>
                <a:latin typeface="+mj-lt"/>
              </a:rPr>
              <a:t>검진 시 </a:t>
            </a:r>
            <a:r>
              <a:rPr lang="en-US" altLang="ko-KR" sz="1800" kern="0" dirty="0" smtClean="0">
                <a:solidFill>
                  <a:schemeClr val="tx1"/>
                </a:solidFill>
                <a:latin typeface="+mj-lt"/>
              </a:rPr>
              <a:t>#55 </a:t>
            </a:r>
            <a:r>
              <a:rPr lang="ko-KR" altLang="en-US" sz="1800" kern="0" dirty="0" smtClean="0">
                <a:solidFill>
                  <a:schemeClr val="tx1"/>
                </a:solidFill>
                <a:latin typeface="+mj-lt"/>
              </a:rPr>
              <a:t>조기 발치로 </a:t>
            </a:r>
            <a:r>
              <a:rPr lang="en-US" altLang="ko-KR" sz="1800" kern="0" dirty="0" smtClean="0">
                <a:solidFill>
                  <a:schemeClr val="tx1"/>
                </a:solidFill>
                <a:latin typeface="+mj-lt"/>
              </a:rPr>
              <a:t>#15 </a:t>
            </a:r>
            <a:r>
              <a:rPr lang="ko-KR" altLang="en-US" sz="1800" kern="0" dirty="0" err="1" smtClean="0">
                <a:solidFill>
                  <a:schemeClr val="tx1"/>
                </a:solidFill>
                <a:latin typeface="+mj-lt"/>
              </a:rPr>
              <a:t>맹출공간</a:t>
            </a:r>
            <a:r>
              <a:rPr lang="ko-KR" altLang="en-US" sz="1800" kern="0" dirty="0" smtClean="0">
                <a:solidFill>
                  <a:schemeClr val="tx1"/>
                </a:solidFill>
                <a:latin typeface="+mj-lt"/>
              </a:rPr>
              <a:t> 부족해 보여 </a:t>
            </a:r>
            <a:r>
              <a:rPr lang="ko-KR" altLang="en-US" sz="1800" kern="0" dirty="0" err="1" smtClean="0">
                <a:solidFill>
                  <a:schemeClr val="tx1"/>
                </a:solidFill>
                <a:latin typeface="+mj-lt"/>
              </a:rPr>
              <a:t>설명드리고</a:t>
            </a:r>
            <a:r>
              <a:rPr lang="ko-KR" altLang="en-US" sz="1800" kern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ko-KR" altLang="en-US" sz="1800" kern="0" dirty="0" err="1" smtClean="0">
                <a:solidFill>
                  <a:schemeClr val="tx1"/>
                </a:solidFill>
                <a:latin typeface="+mj-lt"/>
              </a:rPr>
              <a:t>교정진단</a:t>
            </a:r>
            <a:r>
              <a:rPr lang="ko-KR" altLang="en-US" sz="1800" kern="0" dirty="0" smtClean="0">
                <a:solidFill>
                  <a:schemeClr val="tx1"/>
                </a:solidFill>
                <a:latin typeface="+mj-lt"/>
              </a:rPr>
              <a:t> 시행함</a:t>
            </a:r>
            <a:r>
              <a:rPr lang="en-US" altLang="ko-KR" sz="1800" kern="0" dirty="0" smtClean="0">
                <a:solidFill>
                  <a:schemeClr val="tx1"/>
                </a:solidFill>
                <a:latin typeface="+mj-lt"/>
              </a:rPr>
              <a:t>. </a:t>
            </a:r>
            <a:endParaRPr lang="en-US" altLang="ko-KR" sz="1800" kern="0" dirty="0">
              <a:solidFill>
                <a:schemeClr val="tx1"/>
              </a:solidFill>
              <a:latin typeface="+mj-lt"/>
            </a:endParaRPr>
          </a:p>
          <a:p>
            <a:pPr marL="971550" lvl="1" indent="-51435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ko-KR" sz="1800" kern="0" dirty="0">
                <a:solidFill>
                  <a:schemeClr val="tx1"/>
                </a:solidFill>
                <a:latin typeface="+mj-lt"/>
              </a:rPr>
              <a:t>………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ko-KR" sz="2000" kern="0" dirty="0" err="1">
                <a:solidFill>
                  <a:schemeClr val="tx1"/>
                </a:solidFill>
                <a:latin typeface="+mj-lt"/>
              </a:rPr>
              <a:t>PMHx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 : N-S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PDH : </a:t>
            </a:r>
            <a:r>
              <a:rPr lang="en-US" altLang="ko-KR" sz="2000" kern="0" dirty="0" smtClean="0">
                <a:solidFill>
                  <a:schemeClr val="tx1"/>
                </a:solidFill>
                <a:latin typeface="+mj-lt"/>
              </a:rPr>
              <a:t>N-S</a:t>
            </a: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lvl="2" eaLnBrk="1" hangingPunct="1">
              <a:lnSpc>
                <a:spcPct val="150000"/>
              </a:lnSpc>
              <a:defRPr/>
            </a:pPr>
            <a:endParaRPr lang="en-US" altLang="ko-KR" sz="1600" kern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A401780A-A786-4792-8660-EB4CE451E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3583" y="1268411"/>
            <a:ext cx="285370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기재된 예시처럼 기입해 주세요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~</a:t>
            </a:r>
          </a:p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자료는 가지고 </a:t>
            </a:r>
            <a:r>
              <a:rPr lang="ko-KR" altLang="en-US" sz="1600" dirty="0" err="1">
                <a:solidFill>
                  <a:srgbClr val="808080"/>
                </a:solidFill>
                <a:latin typeface="Arial" panose="020B0604020202020204" pitchFamily="34" charset="0"/>
              </a:rPr>
              <a:t>계신것들을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 최대한 </a:t>
            </a:r>
            <a:r>
              <a:rPr lang="ko-KR" altLang="en-US" sz="1600" dirty="0" err="1">
                <a:solidFill>
                  <a:srgbClr val="808080"/>
                </a:solidFill>
                <a:latin typeface="Arial" panose="020B0604020202020204" pitchFamily="34" charset="0"/>
              </a:rPr>
              <a:t>넣어주시면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 좋습니다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.</a:t>
            </a:r>
          </a:p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없는 자료는 생략하시면 됩니다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>
            <a:extLst>
              <a:ext uri="{FF2B5EF4-FFF2-40B4-BE49-F238E27FC236}">
                <a16:creationId xmlns:a16="http://schemas.microsoft.com/office/drawing/2014/main" id="{B8B38685-1DBE-445F-9E78-42A00954E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ko-KR" altLang="en-US" sz="4000" b="1">
                <a:solidFill>
                  <a:srgbClr val="FC6204"/>
                </a:solidFill>
                <a:latin typeface="Arial" panose="020B0604020202020204" pitchFamily="34" charset="0"/>
              </a:rPr>
              <a:t>치료전 구외사진</a:t>
            </a:r>
            <a:endParaRPr lang="en-US" altLang="ko-KR" sz="4000" b="1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TextBox 4">
            <a:extLst>
              <a:ext uri="{FF2B5EF4-FFF2-40B4-BE49-F238E27FC236}">
                <a16:creationId xmlns:a16="http://schemas.microsoft.com/office/drawing/2014/main" id="{1D485536-C5BF-4952-B7DB-E47BF8CC9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635000"/>
            <a:ext cx="2519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buFontTx/>
              <a:buNone/>
            </a:pP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3:4 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비율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/>
            </a:r>
            <a:b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</a:b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얼굴이 크게 나오도록 </a:t>
            </a:r>
            <a:endParaRPr lang="en-US" altLang="ko-KR" sz="1600" dirty="0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  <p:sp>
        <p:nvSpPr>
          <p:cNvPr id="7174" name="TextBox 4">
            <a:extLst>
              <a:ext uri="{FF2B5EF4-FFF2-40B4-BE49-F238E27FC236}">
                <a16:creationId xmlns:a16="http://schemas.microsoft.com/office/drawing/2014/main" id="{A9110226-B2B5-4DB0-8814-1B729FAB1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308725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정면</a:t>
            </a:r>
          </a:p>
        </p:txBody>
      </p:sp>
      <p:sp>
        <p:nvSpPr>
          <p:cNvPr id="7175" name="TextBox 4">
            <a:extLst>
              <a:ext uri="{FF2B5EF4-FFF2-40B4-BE49-F238E27FC236}">
                <a16:creationId xmlns:a16="http://schemas.microsoft.com/office/drawing/2014/main" id="{87918E87-532D-47C7-B192-CD779B296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388" y="6308725"/>
            <a:ext cx="3797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정면 스마일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(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상악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치아 보이도록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)</a:t>
            </a:r>
            <a:endParaRPr lang="ko-KR" altLang="en-US" sz="18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067317"/>
            <a:ext cx="3852138" cy="5087241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52" y="1099032"/>
            <a:ext cx="3817590" cy="4828128"/>
          </a:xfrm>
          <a:prstGeom prst="rect">
            <a:avLst/>
          </a:prstGeom>
        </p:spPr>
      </p:pic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903DA1DC-FA03-45B0-B63D-DFAD591C607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89247" y="3010399"/>
            <a:ext cx="0" cy="2519362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8">
            <a:extLst>
              <a:ext uri="{FF2B5EF4-FFF2-40B4-BE49-F238E27FC236}">
                <a16:creationId xmlns:a16="http://schemas.microsoft.com/office/drawing/2014/main" id="{F772BD89-40F1-4A90-B749-3BBCF1F9B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ko-KR" altLang="en-US" sz="4000" b="1">
                <a:solidFill>
                  <a:srgbClr val="FC6204"/>
                </a:solidFill>
                <a:latin typeface="Arial" panose="020B0604020202020204" pitchFamily="34" charset="0"/>
              </a:rPr>
              <a:t>치료전 구외사진</a:t>
            </a:r>
            <a:endParaRPr lang="en-US" altLang="ko-KR" sz="4000" b="1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TextBox 4">
            <a:extLst>
              <a:ext uri="{FF2B5EF4-FFF2-40B4-BE49-F238E27FC236}">
                <a16:creationId xmlns:a16="http://schemas.microsoft.com/office/drawing/2014/main" id="{655DC0AF-577D-4E58-B892-B51FF444E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908050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buFontTx/>
              <a:buNone/>
            </a:pP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3:4 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비율</a:t>
            </a:r>
          </a:p>
        </p:txBody>
      </p:sp>
      <p:sp>
        <p:nvSpPr>
          <p:cNvPr id="9223" name="TextBox 4">
            <a:extLst>
              <a:ext uri="{FF2B5EF4-FFF2-40B4-BE49-F238E27FC236}">
                <a16:creationId xmlns:a16="http://schemas.microsoft.com/office/drawing/2014/main" id="{AC9E6436-EA24-47A7-88F4-7491788FB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327775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45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도 측면</a:t>
            </a:r>
          </a:p>
        </p:txBody>
      </p:sp>
      <p:sp>
        <p:nvSpPr>
          <p:cNvPr id="9224" name="TextBox 4">
            <a:extLst>
              <a:ext uri="{FF2B5EF4-FFF2-40B4-BE49-F238E27FC236}">
                <a16:creationId xmlns:a16="http://schemas.microsoft.com/office/drawing/2014/main" id="{85B2F315-81B1-46D0-993C-767861E4C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213" y="6327775"/>
            <a:ext cx="2843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90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도 측면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64" y="1019476"/>
            <a:ext cx="3862661" cy="4963741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278" y="1019476"/>
            <a:ext cx="3781841" cy="5090613"/>
          </a:xfrm>
          <a:prstGeom prst="rect">
            <a:avLst/>
          </a:prstGeo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3C7126F8-FC71-4915-9B21-A357E56D912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203474" y="4038918"/>
            <a:ext cx="194810" cy="1142682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AE2F504C-6DF3-4E69-A32D-1B533FFFC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13" y="549275"/>
            <a:ext cx="2522537" cy="13096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b="1" dirty="0">
                <a:solidFill>
                  <a:srgbClr val="FC6204"/>
                </a:solidFill>
                <a:latin typeface="+mj-lt"/>
              </a:rPr>
              <a:t>치료 전 </a:t>
            </a:r>
            <a:br>
              <a:rPr lang="ko-KR" altLang="en-US" b="1" dirty="0">
                <a:solidFill>
                  <a:srgbClr val="FC6204"/>
                </a:solidFill>
                <a:latin typeface="+mj-lt"/>
              </a:rPr>
            </a:br>
            <a:r>
              <a:rPr lang="ko-KR" altLang="en-US" b="1" dirty="0">
                <a:solidFill>
                  <a:srgbClr val="FC6204"/>
                </a:solidFill>
                <a:latin typeface="+mj-lt"/>
              </a:rPr>
              <a:t>구내사진</a:t>
            </a:r>
          </a:p>
        </p:txBody>
      </p:sp>
      <p:sp>
        <p:nvSpPr>
          <p:cNvPr id="11272" name="TextBox 4">
            <a:extLst>
              <a:ext uri="{FF2B5EF4-FFF2-40B4-BE49-F238E27FC236}">
                <a16:creationId xmlns:a16="http://schemas.microsoft.com/office/drawing/2014/main" id="{80C57CB1-7158-4E76-9574-72FA88F14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5950" y="202151"/>
            <a:ext cx="2843213" cy="189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4:3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비율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Dental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midline(DML)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을 꼭 표시해 주세요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Red: 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얼굴정중선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Yellow: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상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,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하악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치아정중선</a:t>
            </a:r>
            <a:endParaRPr lang="ko-KR" altLang="en-US" sz="16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17" y="126299"/>
            <a:ext cx="3244615" cy="216886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631" y="4667795"/>
            <a:ext cx="3224435" cy="2155371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205" y="2423065"/>
            <a:ext cx="3368901" cy="225193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000" y="2482887"/>
            <a:ext cx="3088457" cy="206447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80" y="2514710"/>
            <a:ext cx="2989483" cy="1998317"/>
          </a:xfrm>
          <a:prstGeom prst="rect">
            <a:avLst/>
          </a:prstGeom>
        </p:spPr>
      </p:pic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92FA50E6-F894-4ADC-8025-5FF1296E956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595323" y="3205962"/>
            <a:ext cx="9525" cy="1296987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4" name="직선 화살표 연결선 2">
            <a:extLst>
              <a:ext uri="{FF2B5EF4-FFF2-40B4-BE49-F238E27FC236}">
                <a16:creationId xmlns:a16="http://schemas.microsoft.com/office/drawing/2014/main" id="{CB906367-38EF-4193-B35C-D2E30628FEB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544196" y="3785524"/>
            <a:ext cx="0" cy="360362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5" name="직선 화살표 연결선 11">
            <a:extLst>
              <a:ext uri="{FF2B5EF4-FFF2-40B4-BE49-F238E27FC236}">
                <a16:creationId xmlns:a16="http://schemas.microsoft.com/office/drawing/2014/main" id="{282F0C41-1B89-4F7D-A448-50AA9DC3E31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19669" y="2857808"/>
            <a:ext cx="0" cy="360363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153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20" name="직선 화살표 연결선 2">
            <a:extLst>
              <a:ext uri="{FF2B5EF4-FFF2-40B4-BE49-F238E27FC236}">
                <a16:creationId xmlns:a16="http://schemas.microsoft.com/office/drawing/2014/main" id="{D061EAB3-730E-44F9-82D7-13FA8D822BF6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967288" y="5592763"/>
            <a:ext cx="792162" cy="360362"/>
          </a:xfrm>
          <a:prstGeom prst="straightConnector1">
            <a:avLst/>
          </a:prstGeom>
          <a:noFill/>
          <a:ln w="76200" algn="ctr">
            <a:solidFill>
              <a:srgbClr val="FC620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2" name="직선 화살표 연결선 13">
            <a:extLst>
              <a:ext uri="{FF2B5EF4-FFF2-40B4-BE49-F238E27FC236}">
                <a16:creationId xmlns:a16="http://schemas.microsoft.com/office/drawing/2014/main" id="{D2D890C1-D89B-435A-98E8-83DAD5DA1C2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19463" y="5592763"/>
            <a:ext cx="936625" cy="360362"/>
          </a:xfrm>
          <a:prstGeom prst="straightConnector1">
            <a:avLst/>
          </a:prstGeom>
          <a:noFill/>
          <a:ln w="76200" algn="ctr">
            <a:solidFill>
              <a:srgbClr val="FC620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6" name="Rectangle 8">
            <a:extLst>
              <a:ext uri="{FF2B5EF4-FFF2-40B4-BE49-F238E27FC236}">
                <a16:creationId xmlns:a16="http://schemas.microsoft.com/office/drawing/2014/main" id="{A7A9C7EA-6A73-4C18-BE74-52BA130FA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399" y="4576763"/>
            <a:ext cx="298450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-CO bite </a:t>
            </a:r>
            <a:r>
              <a:rPr lang="ko-KR" altLang="en-US" sz="1200" dirty="0">
                <a:solidFill>
                  <a:schemeClr val="bg2"/>
                </a:solidFill>
              </a:rPr>
              <a:t>상태로 촬영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측면 </a:t>
            </a:r>
            <a:r>
              <a:rPr lang="ko-KR" altLang="en-US" sz="1200" dirty="0" err="1">
                <a:solidFill>
                  <a:schemeClr val="bg2"/>
                </a:solidFill>
              </a:rPr>
              <a:t>촬영시</a:t>
            </a:r>
            <a:r>
              <a:rPr lang="ko-KR" altLang="en-US" sz="1200" dirty="0">
                <a:solidFill>
                  <a:schemeClr val="bg2"/>
                </a:solidFill>
              </a:rPr>
              <a:t> </a:t>
            </a:r>
            <a:r>
              <a:rPr lang="en-US" altLang="ko-KR" sz="1200" dirty="0">
                <a:solidFill>
                  <a:schemeClr val="bg2"/>
                </a:solidFill>
              </a:rPr>
              <a:t>molar key</a:t>
            </a:r>
            <a:r>
              <a:rPr lang="ko-KR" altLang="en-US" sz="1200" dirty="0">
                <a:solidFill>
                  <a:schemeClr val="bg2"/>
                </a:solidFill>
              </a:rPr>
              <a:t>를 명확히 </a:t>
            </a:r>
            <a:r>
              <a:rPr lang="ko-KR" altLang="en-US" sz="1200" dirty="0" err="1">
                <a:solidFill>
                  <a:schemeClr val="bg2"/>
                </a:solidFill>
              </a:rPr>
              <a:t>알수</a:t>
            </a:r>
            <a:r>
              <a:rPr lang="ko-KR" altLang="en-US" sz="1200" dirty="0">
                <a:solidFill>
                  <a:schemeClr val="bg2"/>
                </a:solidFill>
              </a:rPr>
              <a:t> 있어야함</a:t>
            </a:r>
            <a:r>
              <a:rPr lang="en-US" altLang="ko-KR" sz="1200" dirty="0">
                <a:solidFill>
                  <a:schemeClr val="bg2"/>
                </a:solidFill>
              </a:rPr>
              <a:t>.</a:t>
            </a:r>
          </a:p>
          <a:p>
            <a:pPr eaLnBrk="1" hangingPunct="1"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교합이 불안정시 손으로 잡고 정면</a:t>
            </a:r>
            <a:r>
              <a:rPr lang="en-US" altLang="ko-KR" sz="1200" dirty="0">
                <a:solidFill>
                  <a:schemeClr val="bg2"/>
                </a:solidFill>
              </a:rPr>
              <a:t>/</a:t>
            </a:r>
            <a:r>
              <a:rPr lang="ko-KR" altLang="en-US" sz="1200" dirty="0">
                <a:solidFill>
                  <a:schemeClr val="bg2"/>
                </a:solidFill>
              </a:rPr>
              <a:t>측면 촬영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측면촬영시 촬영각도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 err="1">
                <a:solidFill>
                  <a:schemeClr val="bg2"/>
                </a:solidFill>
              </a:rPr>
              <a:t>악궁에</a:t>
            </a:r>
            <a:r>
              <a:rPr lang="ko-KR" altLang="en-US" sz="1200" dirty="0">
                <a:solidFill>
                  <a:schemeClr val="bg2"/>
                </a:solidFill>
              </a:rPr>
              <a:t> 수직으로 촬영이 되어야 </a:t>
            </a:r>
            <a:r>
              <a:rPr lang="ko-KR" altLang="en-US" sz="1200" dirty="0" err="1">
                <a:solidFill>
                  <a:schemeClr val="bg2"/>
                </a:solidFill>
              </a:rPr>
              <a:t>구치부</a:t>
            </a:r>
            <a:r>
              <a:rPr lang="ko-KR" altLang="en-US" sz="1200" dirty="0">
                <a:solidFill>
                  <a:schemeClr val="bg2"/>
                </a:solidFill>
              </a:rPr>
              <a:t> 교합관계를 정확히 </a:t>
            </a:r>
            <a:r>
              <a:rPr lang="ko-KR" altLang="en-US" sz="1200" dirty="0" err="1">
                <a:solidFill>
                  <a:schemeClr val="bg2"/>
                </a:solidFill>
              </a:rPr>
              <a:t>알수있음</a:t>
            </a:r>
            <a:endParaRPr lang="en-US" altLang="ko-KR" sz="1200" dirty="0">
              <a:solidFill>
                <a:schemeClr val="bg2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779" y="148378"/>
            <a:ext cx="3315965" cy="2210643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682" y="4627277"/>
            <a:ext cx="2933324" cy="1955549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682" y="2447592"/>
            <a:ext cx="3114014" cy="207600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244" y="2504416"/>
            <a:ext cx="3127150" cy="208476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696" y="2600730"/>
            <a:ext cx="2884306" cy="192287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99" y="4766324"/>
            <a:ext cx="2935841" cy="1957227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99" y="296430"/>
            <a:ext cx="2871806" cy="1914537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518" y="383688"/>
            <a:ext cx="2915381" cy="1943587"/>
          </a:xfrm>
          <a:prstGeom prst="rect">
            <a:avLst/>
          </a:prstGeom>
        </p:spPr>
      </p:pic>
      <p:cxnSp>
        <p:nvCxnSpPr>
          <p:cNvPr id="13324" name="직선 연결선 2">
            <a:extLst>
              <a:ext uri="{FF2B5EF4-FFF2-40B4-BE49-F238E27FC236}">
                <a16:creationId xmlns:a16="http://schemas.microsoft.com/office/drawing/2014/main" id="{C8EDEC73-CE8E-41AD-8140-11AD806C24B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4163" y="5454650"/>
            <a:ext cx="2460625" cy="0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7" name="TextBox 6">
            <a:extLst>
              <a:ext uri="{FF2B5EF4-FFF2-40B4-BE49-F238E27FC236}">
                <a16:creationId xmlns:a16="http://schemas.microsoft.com/office/drawing/2014/main" id="{516723AB-C998-43AB-BD65-D09BA41B2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8" y="1865313"/>
            <a:ext cx="1366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 dirty="0">
                <a:solidFill>
                  <a:srgbClr val="FC6204"/>
                </a:solidFill>
                <a:latin typeface="Arial" panose="020B0604020202020204" pitchFamily="34" charset="0"/>
              </a:rPr>
              <a:t>OB/OJ</a:t>
            </a:r>
            <a:endParaRPr lang="ko-KR" altLang="en-US" sz="2400" dirty="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13328" name="TextBox 22">
            <a:extLst>
              <a:ext uri="{FF2B5EF4-FFF2-40B4-BE49-F238E27FC236}">
                <a16:creationId xmlns:a16="http://schemas.microsoft.com/office/drawing/2014/main" id="{0BBA04EF-8995-4056-A090-6E08B63A1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500" y="1889125"/>
            <a:ext cx="1368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 dirty="0">
                <a:solidFill>
                  <a:srgbClr val="FC6204"/>
                </a:solidFill>
                <a:latin typeface="Arial" panose="020B0604020202020204" pitchFamily="34" charset="0"/>
              </a:rPr>
              <a:t>OB/OJ</a:t>
            </a:r>
            <a:endParaRPr lang="ko-KR" altLang="en-US" sz="2400" dirty="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13329" name="TextBox 23">
            <a:extLst>
              <a:ext uri="{FF2B5EF4-FFF2-40B4-BE49-F238E27FC236}">
                <a16:creationId xmlns:a16="http://schemas.microsoft.com/office/drawing/2014/main" id="{18EA1289-0BBC-448C-9CE3-90F54A62F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3" y="6392863"/>
            <a:ext cx="2192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>
                <a:solidFill>
                  <a:srgbClr val="FC6204"/>
                </a:solidFill>
                <a:latin typeface="Arial" panose="020B0604020202020204" pitchFamily="34" charset="0"/>
              </a:rPr>
              <a:t>Curve of Spee</a:t>
            </a:r>
            <a:endParaRPr lang="ko-KR" altLang="en-US" sz="240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5353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6CC28E60-C810-413B-B345-A7827F411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>
                <a:solidFill>
                  <a:srgbClr val="FC6204"/>
                </a:solidFill>
                <a:latin typeface="+mj-lt"/>
              </a:rPr>
              <a:t>Panorama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12" y="1556792"/>
            <a:ext cx="8612575" cy="447006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C41A22D2-DFD9-4BDA-802D-2254C451C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 err="1">
                <a:solidFill>
                  <a:srgbClr val="FC6204"/>
                </a:solidFill>
                <a:latin typeface="+mj-lt"/>
              </a:rPr>
              <a:t>Ceph</a:t>
            </a:r>
            <a:endParaRPr lang="en-US" altLang="ko-KR" sz="40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17412" name="TextBox 4">
            <a:extLst>
              <a:ext uri="{FF2B5EF4-FFF2-40B4-BE49-F238E27FC236}">
                <a16:creationId xmlns:a16="http://schemas.microsoft.com/office/drawing/2014/main" id="{D42DDB7F-0176-43A5-B125-FDA3B7DD0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696913"/>
            <a:ext cx="28432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FH line 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평행하게</a:t>
            </a:r>
            <a:endParaRPr lang="en-US" altLang="ko-KR" sz="18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(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어려우면 </a:t>
            </a: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palatal plane)</a:t>
            </a:r>
            <a:endParaRPr lang="ko-KR" altLang="en-US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343025"/>
            <a:ext cx="4492287" cy="521454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제목 1">
            <a:extLst>
              <a:ext uri="{FF2B5EF4-FFF2-40B4-BE49-F238E27FC236}">
                <a16:creationId xmlns:a16="http://schemas.microsoft.com/office/drawing/2014/main" id="{1AA604F8-6501-4C4B-8C74-718C9C4994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692760"/>
            <a:ext cx="7772400" cy="1470025"/>
          </a:xfrm>
        </p:spPr>
        <p:txBody>
          <a:bodyPr/>
          <a:lstStyle/>
          <a:p>
            <a:r>
              <a:rPr lang="en-US" altLang="ko-KR" sz="5400" b="1" dirty="0"/>
              <a:t>Analysis</a:t>
            </a:r>
            <a:endParaRPr lang="ko-KR" altLang="en-US" sz="5400" b="1" dirty="0"/>
          </a:p>
        </p:txBody>
      </p:sp>
      <p:sp>
        <p:nvSpPr>
          <p:cNvPr id="21507" name="부제목 2">
            <a:extLst>
              <a:ext uri="{FF2B5EF4-FFF2-40B4-BE49-F238E27FC236}">
                <a16:creationId xmlns:a16="http://schemas.microsoft.com/office/drawing/2014/main" id="{02E530A4-7235-4599-8D5A-1F51638F6C0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99592" y="3412640"/>
            <a:ext cx="7772400" cy="1752600"/>
          </a:xfrm>
        </p:spPr>
        <p:txBody>
          <a:bodyPr/>
          <a:lstStyle/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본 </a:t>
            </a:r>
            <a:r>
              <a:rPr lang="en-US" altLang="ko-KR" sz="2400" dirty="0"/>
              <a:t>ppt </a:t>
            </a:r>
            <a:r>
              <a:rPr lang="ko-KR" altLang="en-US" sz="2400" dirty="0"/>
              <a:t>에 기재된 것은 제 세미나 수강생이 사용하는 예시입니다</a:t>
            </a:r>
            <a:r>
              <a:rPr lang="en-US" altLang="ko-KR" sz="2400" dirty="0"/>
              <a:t>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원장님께서 사용하시는 것을 넣으시면 됩니다</a:t>
            </a:r>
            <a:r>
              <a:rPr lang="en-US" altLang="ko-KR" sz="2400" dirty="0"/>
              <a:t>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작성이 어려우시면 작성된 </a:t>
            </a:r>
            <a:r>
              <a:rPr lang="ko-KR" altLang="en-US" sz="2400" dirty="0" err="1"/>
              <a:t>챠트가</a:t>
            </a:r>
            <a:r>
              <a:rPr lang="ko-KR" altLang="en-US" sz="2400" dirty="0"/>
              <a:t> 잘 보이게 사진을 찍어서 첨부하셔도 됩니다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.9|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.9|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heme/theme1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Arial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99FF">
                <a:gamma/>
                <a:tint val="38039"/>
                <a:invGamma/>
              </a:srgbClr>
            </a:gs>
            <a:gs pos="100000">
              <a:srgbClr val="3399FF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99FF">
                <a:gamma/>
                <a:tint val="38039"/>
                <a:invGamma/>
              </a:srgbClr>
            </a:gs>
            <a:gs pos="100000">
              <a:srgbClr val="3399FF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굴림" pitchFamily="50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19632</TotalTime>
  <Words>462</Words>
  <Application>Microsoft Office PowerPoint</Application>
  <PresentationFormat>화면 슬라이드 쇼(4:3)</PresentationFormat>
  <Paragraphs>107</Paragraphs>
  <Slides>15</Slides>
  <Notes>11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0" baseType="lpstr">
      <vt:lpstr>Times New Roman</vt:lpstr>
      <vt:lpstr>굴림</vt:lpstr>
      <vt:lpstr>Arial</vt:lpstr>
      <vt:lpstr>맑은 고딕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Analysis</vt:lpstr>
      <vt:lpstr>Problem list</vt:lpstr>
      <vt:lpstr>PowerPoint 프레젠테이션</vt:lpstr>
      <vt:lpstr>PowerPoint 프레젠테이션</vt:lpstr>
      <vt:lpstr>Tx. Plan 1</vt:lpstr>
      <vt:lpstr>Tx. Plan </vt:lpstr>
      <vt:lpstr>Question</vt:lpstr>
    </vt:vector>
  </TitlesOfParts>
  <Company>연세대학교 치과대학병원 교정과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최낙천</dc:creator>
  <cp:lastModifiedBy>user</cp:lastModifiedBy>
  <cp:revision>779</cp:revision>
  <dcterms:created xsi:type="dcterms:W3CDTF">2005-05-18T11:28:50Z</dcterms:created>
  <dcterms:modified xsi:type="dcterms:W3CDTF">2024-09-30T12:11:32Z</dcterms:modified>
</cp:coreProperties>
</file>