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0" r:id="rId12"/>
    <p:sldId id="831" r:id="rId13"/>
    <p:sldId id="814" r:id="rId14"/>
    <p:sldId id="824" r:id="rId15"/>
    <p:sldId id="791" r:id="rId16"/>
    <p:sldId id="825" r:id="rId17"/>
    <p:sldId id="842" r:id="rId18"/>
    <p:sldId id="819" r:id="rId19"/>
    <p:sldId id="843" r:id="rId20"/>
  </p:sldIdLst>
  <p:sldSz cx="9144000" cy="6858000" type="screen4x3"/>
  <p:notesSz cx="6858000" cy="9144000"/>
  <p:embeddedFontLst>
    <p:embeddedFont>
      <p:font typeface="Arial Unicode MS" panose="020B0600000101010101" charset="-127"/>
      <p:regular r:id="rId22"/>
    </p:embeddedFont>
    <p:embeddedFont>
      <p:font typeface="맑은 고딕" panose="020B0503020000020004" pitchFamily="50" charset="-127"/>
      <p:regular r:id="rId23"/>
      <p:bold r:id="rId24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13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15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smtClean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4A04B24-F285-4818-9BAF-F44989E3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23644"/>
            <a:ext cx="5040560" cy="56269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17" y="1210272"/>
            <a:ext cx="5308366" cy="519936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</a:t>
            </a:r>
            <a:r>
              <a:rPr lang="en-US" altLang="ko-KR" dirty="0" smtClean="0">
                <a:latin typeface="+mj-lt"/>
              </a:rPr>
              <a:t>I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 smtClean="0">
                <a:latin typeface="+mj-lt"/>
              </a:rPr>
              <a:t>#36, 46 </a:t>
            </a:r>
            <a:r>
              <a:rPr lang="en-US" altLang="ko-KR" dirty="0" err="1" smtClean="0">
                <a:latin typeface="+mj-lt"/>
              </a:rPr>
              <a:t>hopless</a:t>
            </a:r>
            <a:r>
              <a:rPr lang="en-US" altLang="ko-KR" dirty="0" smtClean="0">
                <a:latin typeface="+mj-lt"/>
              </a:rPr>
              <a:t> tooth</a:t>
            </a: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</a:t>
            </a:r>
            <a:r>
              <a:rPr lang="en-US" altLang="ko-KR" dirty="0" smtClean="0">
                <a:latin typeface="Arial"/>
              </a:rPr>
              <a:t>+10.0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+5.5)</a:t>
            </a:r>
            <a:endParaRPr lang="en-US" altLang="ko-KR" dirty="0">
              <a:latin typeface="Arial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</a:t>
            </a:r>
            <a:r>
              <a:rPr lang="en-US" altLang="ko-KR" dirty="0" smtClean="0">
                <a:latin typeface="Arial"/>
              </a:rPr>
              <a:t>0</a:t>
            </a:r>
            <a:r>
              <a:rPr lang="en-US" altLang="ko-KR" dirty="0">
                <a:latin typeface="Arial"/>
              </a:rPr>
              <a:t>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 smtClean="0">
                <a:latin typeface="Arial"/>
              </a:rPr>
              <a:t>:-13.0</a:t>
            </a:r>
            <a:r>
              <a:rPr lang="en-US" altLang="ko-KR" dirty="0">
                <a:latin typeface="Arial"/>
              </a:rPr>
              <a:t>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82527"/>
              </p:ext>
            </p:extLst>
          </p:nvPr>
        </p:nvGraphicFramePr>
        <p:xfrm>
          <a:off x="2915444" y="2852936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888937"/>
              </p:ext>
            </p:extLst>
          </p:nvPr>
        </p:nvGraphicFramePr>
        <p:xfrm>
          <a:off x="2163989" y="3795259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2152" y="3871459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49752" y="4168321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</a:t>
            </a:r>
            <a:r>
              <a:rPr lang="en-US" altLang="ko-KR" sz="5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ant. 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Crowding 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hopless</a:t>
            </a:r>
            <a:r>
              <a:rPr lang="en-US" altLang="ko-KR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tooth</a:t>
            </a:r>
            <a:endParaRPr lang="en-US" altLang="ko-KR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r>
              <a:rPr lang="en-US" altLang="ko-KR" dirty="0" smtClean="0"/>
              <a:t>1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70C0"/>
                </a:solidFill>
              </a:rPr>
              <a:t>발치</a:t>
            </a:r>
            <a:r>
              <a:rPr lang="en-US" altLang="ko-KR" sz="2000" dirty="0" smtClean="0">
                <a:solidFill>
                  <a:srgbClr val="0070C0"/>
                </a:solidFill>
              </a:rPr>
              <a:t>case(2 premolar, 2 molar </a:t>
            </a:r>
            <a:r>
              <a:rPr lang="en-US" altLang="ko-KR" sz="2000" dirty="0">
                <a:solidFill>
                  <a:srgbClr val="0070C0"/>
                </a:solidFill>
              </a:rPr>
              <a:t>ext.) 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+ F-DBS( or IDB) ↑first (#</a:t>
            </a:r>
            <a:r>
              <a:rPr lang="en-US" altLang="ko-KR" sz="2000" dirty="0" smtClean="0"/>
              <a:t>12, 22, 42</a:t>
            </a:r>
            <a:r>
              <a:rPr lang="ko-KR" altLang="en-US" sz="2000" dirty="0" smtClean="0"/>
              <a:t>제외</a:t>
            </a:r>
            <a:r>
              <a:rPr lang="en-US" altLang="ko-KR" sz="2000" dirty="0"/>
              <a:t>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of            (        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+ </a:t>
            </a:r>
            <a:r>
              <a:rPr lang="en-US" altLang="ko-KR" sz="2000" dirty="0" smtClean="0"/>
              <a:t>Alignment </a:t>
            </a:r>
            <a:r>
              <a:rPr lang="en-US" altLang="ko-KR" sz="2000" dirty="0"/>
              <a:t>&amp; </a:t>
            </a:r>
            <a:r>
              <a:rPr lang="en-US" altLang="ko-KR" sz="2000" dirty="0" smtClean="0"/>
              <a:t>leveling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+ </a:t>
            </a:r>
            <a:r>
              <a:rPr lang="en-US" altLang="ko-KR" sz="2000" dirty="0" err="1" smtClean="0"/>
              <a:t>Mx</a:t>
            </a:r>
            <a:r>
              <a:rPr lang="en-US" altLang="ko-KR" sz="2000" dirty="0" smtClean="0"/>
              <a:t> Separated </a:t>
            </a:r>
            <a:r>
              <a:rPr lang="en-US" altLang="ko-KR" sz="2000" dirty="0"/>
              <a:t>canine </a:t>
            </a:r>
            <a:r>
              <a:rPr lang="en-US" altLang="ko-KR" sz="2000" dirty="0"/>
              <a:t>retraction and </a:t>
            </a:r>
            <a:r>
              <a:rPr lang="en-US" altLang="ko-KR" sz="2000" dirty="0" err="1"/>
              <a:t>Mn</a:t>
            </a:r>
            <a:r>
              <a:rPr lang="en-US" altLang="ko-KR" sz="2000" dirty="0"/>
              <a:t> Space </a:t>
            </a:r>
            <a:r>
              <a:rPr lang="en-US" altLang="ko-KR" sz="2000" dirty="0" smtClean="0"/>
              <a:t>closure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+ #13, 23 bonding and re alignment and leveling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Space </a:t>
            </a:r>
            <a:r>
              <a:rPr lang="en-US" altLang="ko-KR" sz="2000" dirty="0" err="1" smtClean="0"/>
              <a:t>cloure</a:t>
            </a:r>
            <a:endParaRPr lang="en-US" altLang="ko-KR" sz="2000" dirty="0" smtClean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+ </a:t>
            </a:r>
            <a:r>
              <a:rPr lang="en-US" altLang="ko-KR" sz="2000" dirty="0"/>
              <a:t>Bite seating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Finish &amp; </a:t>
            </a:r>
            <a:r>
              <a:rPr lang="en-US" altLang="ko-KR" sz="2000" dirty="0" err="1"/>
              <a:t>debond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 smtClean="0"/>
              <a:t>: 2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+@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</a:t>
            </a:r>
            <a:r>
              <a:rPr lang="ko-KR" altLang="en-US" sz="2000" dirty="0" err="1" smtClean="0"/>
              <a:t>구치부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key </a:t>
            </a:r>
            <a:r>
              <a:rPr lang="ko-KR" altLang="en-US" sz="2000" dirty="0" smtClean="0"/>
              <a:t>맞추기 어려움</a:t>
            </a:r>
            <a:r>
              <a:rPr lang="en-US" altLang="ko-KR" sz="2000" dirty="0" smtClean="0"/>
              <a:t>. </a:t>
            </a:r>
            <a:endParaRPr lang="ko-KR" altLang="en-US" sz="2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A859FC9-E27E-4A5A-BC2A-32FA0795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658083"/>
              </p:ext>
            </p:extLst>
          </p:nvPr>
        </p:nvGraphicFramePr>
        <p:xfrm>
          <a:off x="2987669" y="2395538"/>
          <a:ext cx="864250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43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B+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B+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FD87415-495C-4A62-9253-702E3023D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20954"/>
              </p:ext>
            </p:extLst>
          </p:nvPr>
        </p:nvGraphicFramePr>
        <p:xfrm>
          <a:off x="2124075" y="2395538"/>
          <a:ext cx="630238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</a:t>
            </a:r>
            <a:r>
              <a:rPr lang="en-US" altLang="ko-KR" dirty="0" smtClean="0"/>
              <a:t>2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rgbClr val="0070C0"/>
                </a:solidFill>
              </a:rPr>
              <a:t>발치</a:t>
            </a:r>
            <a:r>
              <a:rPr lang="en-US" altLang="ko-KR" sz="2000" dirty="0">
                <a:solidFill>
                  <a:srgbClr val="0070C0"/>
                </a:solidFill>
              </a:rPr>
              <a:t>case(4 premolar ext.) </a:t>
            </a: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en-US" altLang="ko-KR" sz="2000" dirty="0"/>
              <a:t>+ F-DBS( or IDB) ↑first (#</a:t>
            </a:r>
            <a:r>
              <a:rPr lang="en-US" altLang="ko-KR" sz="2000" dirty="0" smtClean="0"/>
              <a:t>12, 22, 42</a:t>
            </a:r>
            <a:r>
              <a:rPr lang="ko-KR" altLang="en-US" sz="2000" dirty="0" smtClean="0"/>
              <a:t>제외</a:t>
            </a:r>
            <a:r>
              <a:rPr lang="en-US" altLang="ko-KR" sz="2000" dirty="0"/>
              <a:t>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Ext of            (        )</a:t>
            </a:r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+ </a:t>
            </a:r>
            <a:r>
              <a:rPr lang="en-US" altLang="ko-KR" sz="2000" dirty="0" smtClean="0"/>
              <a:t>Alignment </a:t>
            </a:r>
            <a:r>
              <a:rPr lang="en-US" altLang="ko-KR" sz="2000" dirty="0"/>
              <a:t>&amp; leveling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+ </a:t>
            </a:r>
            <a:r>
              <a:rPr lang="en-US" altLang="ko-KR" sz="2000" dirty="0"/>
              <a:t>Separated canine </a:t>
            </a:r>
            <a:r>
              <a:rPr lang="en-US" altLang="ko-KR" sz="2000" dirty="0" smtClean="0"/>
              <a:t>retraction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#12, 22, 42 bonding and Re alignment </a:t>
            </a:r>
            <a:r>
              <a:rPr lang="en-US" altLang="ko-KR" sz="2000" dirty="0"/>
              <a:t>&amp; </a:t>
            </a:r>
            <a:r>
              <a:rPr lang="en-US" altLang="ko-KR" sz="2000" dirty="0" smtClean="0"/>
              <a:t>leveling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 smtClean="0"/>
              <a:t>+ </a:t>
            </a:r>
            <a:r>
              <a:rPr lang="en-US" altLang="ko-KR" sz="2000" dirty="0"/>
              <a:t>Space closure</a:t>
            </a:r>
          </a:p>
          <a:p>
            <a:pPr>
              <a:buFontTx/>
              <a:buAutoNum type="arabicPeriod"/>
            </a:pPr>
            <a:r>
              <a:rPr lang="en-US" altLang="ko-KR" sz="2000" dirty="0"/>
              <a:t>+ Bite </a:t>
            </a:r>
            <a:r>
              <a:rPr lang="en-US" altLang="ko-KR" sz="2000" dirty="0" smtClean="0"/>
              <a:t>seating</a:t>
            </a:r>
          </a:p>
          <a:p>
            <a:pPr>
              <a:buFontTx/>
              <a:buAutoNum type="arabicPeriod"/>
            </a:pPr>
            <a:r>
              <a:rPr lang="en-US" altLang="ko-KR" sz="2000" dirty="0" smtClean="0"/>
              <a:t>#36, 46 </a:t>
            </a:r>
            <a:r>
              <a:rPr lang="en-US" altLang="ko-KR" sz="2000" dirty="0" err="1" smtClean="0"/>
              <a:t>ext</a:t>
            </a:r>
            <a:r>
              <a:rPr lang="en-US" altLang="ko-KR" sz="2000" dirty="0" smtClean="0"/>
              <a:t> and implant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en-US" altLang="ko-KR" sz="2000" dirty="0"/>
              <a:t>Finish &amp; </a:t>
            </a:r>
            <a:r>
              <a:rPr lang="en-US" altLang="ko-KR" sz="2000" dirty="0" err="1"/>
              <a:t>debond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 smtClean="0"/>
              <a:t>: 2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+@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</a:t>
            </a:r>
            <a:r>
              <a:rPr lang="ko-KR" altLang="en-US" sz="2000" dirty="0" err="1" smtClean="0"/>
              <a:t>하악</a:t>
            </a:r>
            <a:r>
              <a:rPr lang="ko-KR" altLang="en-US" sz="2000" dirty="0" smtClean="0"/>
              <a:t> </a:t>
            </a:r>
            <a:r>
              <a:rPr lang="en-US" altLang="ko-KR" sz="2000" dirty="0" err="1" smtClean="0"/>
              <a:t>hopless</a:t>
            </a:r>
            <a:r>
              <a:rPr lang="en-US" altLang="ko-KR" sz="2000" dirty="0" smtClean="0"/>
              <a:t> tooth </a:t>
            </a:r>
            <a:r>
              <a:rPr lang="ko-KR" altLang="en-US" sz="2000" dirty="0" smtClean="0"/>
              <a:t>이외의 치아 추가 발치 필요</a:t>
            </a:r>
            <a:r>
              <a:rPr lang="en-US" altLang="ko-KR" sz="2000" dirty="0" smtClean="0"/>
              <a:t>. </a:t>
            </a:r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A859FC9-E27E-4A5A-BC2A-32FA0795B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63533"/>
              </p:ext>
            </p:extLst>
          </p:nvPr>
        </p:nvGraphicFramePr>
        <p:xfrm>
          <a:off x="2987673" y="2395538"/>
          <a:ext cx="1008262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B+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B+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</a:rPr>
                        <a:t>B-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FD87415-495C-4A62-9253-702E3023D90C}"/>
              </a:ext>
            </a:extLst>
          </p:cNvPr>
          <p:cNvGraphicFramePr>
            <a:graphicFrameLocks noGrp="1"/>
          </p:cNvGraphicFramePr>
          <p:nvPr/>
        </p:nvGraphicFramePr>
        <p:xfrm>
          <a:off x="2124075" y="2395538"/>
          <a:ext cx="630238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06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/>
          <a:lstStyle/>
          <a:p>
            <a:r>
              <a:rPr lang="ko-KR" altLang="en-US" sz="2200" dirty="0" smtClean="0"/>
              <a:t>안녕하세요 원장님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음력 새해에도 복 많이 받으시고 가족</a:t>
            </a:r>
            <a:r>
              <a:rPr lang="en-US" altLang="ko-KR" sz="2200" dirty="0" smtClean="0"/>
              <a:t>, </a:t>
            </a:r>
            <a:r>
              <a:rPr lang="ko-KR" altLang="en-US" sz="2200" dirty="0" err="1" smtClean="0"/>
              <a:t>친지분들과</a:t>
            </a:r>
            <a:r>
              <a:rPr lang="ko-KR" altLang="en-US" sz="2200" dirty="0" smtClean="0"/>
              <a:t> 복된 연휴 보내시길 바랍니다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지난번 원장님 초청 강의 때에 눈이 그렇게 아프시다는 것을 듣고 그런 </a:t>
            </a:r>
            <a:r>
              <a:rPr lang="ko-KR" altLang="en-US" sz="2200" dirty="0" err="1" smtClean="0"/>
              <a:t>몸상태로</a:t>
            </a:r>
            <a:r>
              <a:rPr lang="ko-KR" altLang="en-US" sz="2200" dirty="0" smtClean="0"/>
              <a:t> 이렇게 강의 준비 하시고 하는 것이 쉽지 않으실 텐데 더 대단해 보이시고 </a:t>
            </a:r>
            <a:r>
              <a:rPr lang="ko-KR" altLang="en-US" sz="2200" dirty="0" err="1" smtClean="0"/>
              <a:t>올한해</a:t>
            </a:r>
            <a:r>
              <a:rPr lang="ko-KR" altLang="en-US" sz="2200" dirty="0" smtClean="0"/>
              <a:t> 건강 잘 지키시길 바라겠습니다</a:t>
            </a:r>
            <a:r>
              <a:rPr lang="en-US" altLang="ko-KR" sz="2200" dirty="0" smtClean="0"/>
              <a:t>.</a:t>
            </a:r>
          </a:p>
          <a:p>
            <a:r>
              <a:rPr lang="ko-KR" altLang="en-US" sz="2200" dirty="0" smtClean="0"/>
              <a:t>이 환자분은 처음 봤을 때 제가 시작할 수 있는 케이스가 </a:t>
            </a:r>
            <a:r>
              <a:rPr lang="ko-KR" altLang="en-US" sz="2200" dirty="0" err="1" smtClean="0"/>
              <a:t>아닌것</a:t>
            </a:r>
            <a:r>
              <a:rPr lang="ko-KR" altLang="en-US" sz="2200" dirty="0" smtClean="0"/>
              <a:t> 같기도 했는데 저희 치과에 다니던 분 소개로 </a:t>
            </a:r>
            <a:r>
              <a:rPr lang="ko-KR" altLang="en-US" sz="2200" dirty="0" err="1" smtClean="0"/>
              <a:t>오셨다길래</a:t>
            </a:r>
            <a:r>
              <a:rPr lang="ko-KR" altLang="en-US" sz="2200" dirty="0" smtClean="0"/>
              <a:t> 바로 가시라고 하기가 좀 그래서 일단 자료는 만들었습니다</a:t>
            </a:r>
            <a:r>
              <a:rPr lang="en-US" altLang="ko-KR" sz="2200" dirty="0" smtClean="0"/>
              <a:t>.</a:t>
            </a:r>
          </a:p>
          <a:p>
            <a:r>
              <a:rPr lang="ko-KR" altLang="en-US" sz="2200" dirty="0" smtClean="0"/>
              <a:t>이렇게 </a:t>
            </a:r>
            <a:r>
              <a:rPr lang="ko-KR" altLang="en-US" sz="2200" dirty="0" err="1" smtClean="0"/>
              <a:t>하악에</a:t>
            </a:r>
            <a:r>
              <a:rPr lang="ko-KR" altLang="en-US" sz="2200" dirty="0" smtClean="0"/>
              <a:t> </a:t>
            </a:r>
            <a:r>
              <a:rPr lang="en-US" altLang="ko-KR" sz="2200" dirty="0" err="1" smtClean="0"/>
              <a:t>holpless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치아가 양쪽에 있을 때에는 그 치아를 발치하고 공간을 닫는 것이 환자분을 위해서는 더 좋은 치료 계획이 맞을까요</a:t>
            </a:r>
            <a:r>
              <a:rPr lang="en-US" altLang="ko-KR" sz="2200" dirty="0" smtClean="0"/>
              <a:t>? </a:t>
            </a:r>
            <a:r>
              <a:rPr lang="ko-KR" altLang="en-US" sz="2200" dirty="0" err="1" smtClean="0"/>
              <a:t>맞다면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5</a:t>
            </a:r>
            <a:r>
              <a:rPr lang="ko-KR" altLang="en-US" sz="2200" dirty="0" smtClean="0"/>
              <a:t>번 </a:t>
            </a:r>
            <a:r>
              <a:rPr lang="ko-KR" altLang="en-US" sz="2200" dirty="0" err="1" smtClean="0"/>
              <a:t>발치치료도</a:t>
            </a:r>
            <a:r>
              <a:rPr lang="ko-KR" altLang="en-US" sz="2200" dirty="0"/>
              <a:t> </a:t>
            </a:r>
            <a:r>
              <a:rPr lang="en-US" altLang="ko-KR" sz="2200" dirty="0" smtClean="0"/>
              <a:t>4</a:t>
            </a:r>
            <a:r>
              <a:rPr lang="ko-KR" altLang="en-US" sz="2200" dirty="0" smtClean="0"/>
              <a:t>번 발치보다 어려운데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번 발치를 해서 좋은 </a:t>
            </a:r>
            <a:r>
              <a:rPr lang="ko-KR" altLang="en-US" sz="2200" dirty="0" err="1" smtClean="0"/>
              <a:t>구치부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key </a:t>
            </a:r>
            <a:r>
              <a:rPr lang="ko-KR" altLang="en-US" sz="2200" dirty="0" smtClean="0"/>
              <a:t>나 결과를 얻기가 전문의 선생님 정도 되야 할까 생각하기는 했습니다</a:t>
            </a:r>
            <a:r>
              <a:rPr lang="en-US" altLang="ko-KR" sz="2200" dirty="0" smtClean="0"/>
              <a:t>. </a:t>
            </a:r>
            <a:r>
              <a:rPr lang="ko-KR" altLang="en-US" sz="2200" dirty="0" smtClean="0"/>
              <a:t>만약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번을 발치하고 공간을 닫아야 한다면 쓰러져 공간 닫아지면서 쓰러져 있는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8</a:t>
            </a:r>
            <a:r>
              <a:rPr lang="ko-KR" altLang="en-US" sz="2200" dirty="0" smtClean="0"/>
              <a:t>번은 </a:t>
            </a:r>
            <a:r>
              <a:rPr lang="ko-KR" altLang="en-US" sz="2200" dirty="0" err="1" smtClean="0"/>
              <a:t>맹출하면서</a:t>
            </a:r>
            <a:r>
              <a:rPr lang="ko-KR" altLang="en-US" sz="2200" dirty="0" smtClean="0"/>
              <a:t> 견인해서 사용할 수는 있나요</a:t>
            </a:r>
            <a:r>
              <a:rPr lang="en-US" altLang="ko-KR" sz="2200" dirty="0" smtClean="0"/>
              <a:t>?</a:t>
            </a:r>
            <a:endParaRPr lang="en-US" altLang="ko-KR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Question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122" y="908720"/>
            <a:ext cx="8229600" cy="4798071"/>
          </a:xfrm>
        </p:spPr>
        <p:txBody>
          <a:bodyPr/>
          <a:lstStyle/>
          <a:p>
            <a:r>
              <a:rPr lang="ko-KR" altLang="en-US" sz="2200" dirty="0" err="1" smtClean="0"/>
              <a:t>하악에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4</a:t>
            </a:r>
            <a:r>
              <a:rPr lang="ko-KR" altLang="en-US" sz="2200" dirty="0" smtClean="0"/>
              <a:t>번을 발치하고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번에 임플란트를 심는 계획은 환자를 위해서는 후순위의 치료 계획이 맞을까요</a:t>
            </a:r>
            <a:r>
              <a:rPr lang="en-US" altLang="ko-KR" sz="2200" dirty="0" smtClean="0"/>
              <a:t>? </a:t>
            </a:r>
            <a:r>
              <a:rPr lang="ko-KR" altLang="en-US" sz="2200" dirty="0" smtClean="0"/>
              <a:t>이런 치료를 생각해 볼 수 있다면 </a:t>
            </a:r>
            <a:r>
              <a:rPr lang="en-US" altLang="ko-KR" sz="2200" dirty="0" smtClean="0"/>
              <a:t>6</a:t>
            </a:r>
            <a:r>
              <a:rPr lang="ko-KR" altLang="en-US" sz="2200" dirty="0" smtClean="0"/>
              <a:t>번을 </a:t>
            </a:r>
            <a:r>
              <a:rPr lang="ko-KR" altLang="en-US" sz="2200" dirty="0" err="1" smtClean="0"/>
              <a:t>발치하는</a:t>
            </a:r>
            <a:r>
              <a:rPr lang="ko-KR" altLang="en-US" sz="2200" dirty="0"/>
              <a:t> </a:t>
            </a:r>
            <a:r>
              <a:rPr lang="ko-KR" altLang="en-US" sz="2200" dirty="0" smtClean="0"/>
              <a:t>시점은 언제가 좋으며 그냥 </a:t>
            </a:r>
            <a:r>
              <a:rPr lang="ko-KR" altLang="en-US" sz="2200" dirty="0" err="1" smtClean="0"/>
              <a:t>하악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4</a:t>
            </a:r>
            <a:r>
              <a:rPr lang="ko-KR" altLang="en-US" sz="2200" dirty="0" smtClean="0"/>
              <a:t>번만 </a:t>
            </a:r>
            <a:r>
              <a:rPr lang="ko-KR" altLang="en-US" sz="2200" dirty="0" err="1" smtClean="0"/>
              <a:t>발치해서</a:t>
            </a:r>
            <a:r>
              <a:rPr lang="ko-KR" altLang="en-US" sz="2200" dirty="0" smtClean="0"/>
              <a:t> 하는 치료보다 더 고려해야 할 것들은 어떤 것이 있을까요</a:t>
            </a:r>
            <a:r>
              <a:rPr lang="en-US" altLang="ko-KR" sz="2200" dirty="0" smtClean="0"/>
              <a:t>?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34755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김 아 래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 smtClean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ko-KR" sz="2000" kern="0" dirty="0" smtClean="0">
                <a:solidFill>
                  <a:schemeClr val="tx1"/>
                </a:solidFill>
                <a:latin typeface="+mj-lt"/>
              </a:rPr>
              <a:t>2005.03.20/ 19Y 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덧니도 있고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치열이 고르지 않아요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어금니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빠진부분이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있고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깨진치아도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있어요입이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smtClean="0">
                <a:solidFill>
                  <a:schemeClr val="tx1"/>
                </a:solidFill>
                <a:latin typeface="+mj-lt"/>
              </a:rPr>
              <a:t>돌출되었어요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/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20472" y="635000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7" y="1093504"/>
            <a:ext cx="3769907" cy="5077343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120" y="2564904"/>
            <a:ext cx="25193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ko-KR" altLang="en-US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죄송합니다</a:t>
            </a:r>
            <a:r>
              <a:rPr lang="en-US" altLang="ko-KR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latinLnBrk="0">
              <a:buFontTx/>
              <a:buNone/>
            </a:pPr>
            <a:r>
              <a:rPr lang="ko-KR" altLang="en-US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구외 스마일 </a:t>
            </a:r>
            <a:r>
              <a:rPr lang="ko-KR" altLang="en-US" sz="2400" smtClean="0">
                <a:solidFill>
                  <a:srgbClr val="808080"/>
                </a:solidFill>
                <a:latin typeface="Arial" panose="020B0604020202020204" pitchFamily="34" charset="0"/>
              </a:rPr>
              <a:t>포토 촬영을 </a:t>
            </a:r>
            <a:r>
              <a:rPr lang="ko-KR" altLang="en-US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담당 </a:t>
            </a:r>
            <a:r>
              <a:rPr lang="ko-KR" altLang="en-US" sz="2400" dirty="0" err="1" smtClean="0">
                <a:solidFill>
                  <a:srgbClr val="808080"/>
                </a:solidFill>
                <a:latin typeface="Arial" panose="020B0604020202020204" pitchFamily="34" charset="0"/>
              </a:rPr>
              <a:t>선생님이빠뜨렸네요</a:t>
            </a:r>
            <a:r>
              <a:rPr lang="ko-KR" altLang="en-US" sz="2400" dirty="0" smtClean="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ko-KR" altLang="en-US" sz="2400" dirty="0" err="1" smtClean="0">
                <a:solidFill>
                  <a:srgbClr val="808080"/>
                </a:solidFill>
                <a:latin typeface="Arial" panose="020B0604020202020204" pitchFamily="34" charset="0"/>
              </a:rPr>
              <a:t>ㅠ</a:t>
            </a:r>
            <a:endParaRPr lang="en-US" altLang="ko-KR" sz="24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74" y="1033691"/>
            <a:ext cx="3781303" cy="50912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90" y="1081067"/>
            <a:ext cx="3842904" cy="505912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889966" y="3640183"/>
            <a:ext cx="322217" cy="134112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762">
            <a:off x="2630340" y="4287541"/>
            <a:ext cx="3788584" cy="25324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49" y="90095"/>
            <a:ext cx="3447167" cy="230425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01" y="2364141"/>
            <a:ext cx="3368932" cy="22519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139" y="2454084"/>
            <a:ext cx="3099821" cy="20720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312">
            <a:off x="6244515" y="2575495"/>
            <a:ext cx="2918603" cy="1950938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62277" y="2867606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20046" y="3596640"/>
            <a:ext cx="0" cy="539931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5911" y="2829135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4860" y="51980"/>
            <a:ext cx="3201622" cy="214012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6677" y="4467821"/>
            <a:ext cx="3297989" cy="220453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7270" y="2254722"/>
            <a:ext cx="3151655" cy="210672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3773" y="230542"/>
            <a:ext cx="2791165" cy="186575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" y="252346"/>
            <a:ext cx="2816154" cy="188245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41" y="2249402"/>
            <a:ext cx="3147313" cy="210381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00" y="2342696"/>
            <a:ext cx="3026560" cy="2023101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134">
            <a:off x="-153023" y="4672673"/>
            <a:ext cx="3113060" cy="2080922"/>
          </a:xfrm>
          <a:prstGeom prst="rect">
            <a:avLst/>
          </a:prstGeom>
        </p:spPr>
      </p:pic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7" y="1556792"/>
            <a:ext cx="8819105" cy="4497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3025"/>
            <a:ext cx="4672362" cy="5373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8" y="1484065"/>
            <a:ext cx="3109076" cy="415578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109076" cy="41557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19666</TotalTime>
  <Words>739</Words>
  <Application>Microsoft Office PowerPoint</Application>
  <PresentationFormat>화면 슬라이드 쇼(4:3)</PresentationFormat>
  <Paragraphs>158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Times New Roman</vt:lpstr>
      <vt:lpstr>Arial Unicode MS</vt:lpstr>
      <vt:lpstr>굴림</vt:lpstr>
      <vt:lpstr>Arial</vt:lpstr>
      <vt:lpstr>맑은 고딕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 1</vt:lpstr>
      <vt:lpstr>Tx. Plan 2</vt:lpstr>
      <vt:lpstr>Question 1</vt:lpstr>
      <vt:lpstr>Question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user</cp:lastModifiedBy>
  <cp:revision>785</cp:revision>
  <dcterms:created xsi:type="dcterms:W3CDTF">2005-05-18T11:28:50Z</dcterms:created>
  <dcterms:modified xsi:type="dcterms:W3CDTF">2025-01-25T06:46:03Z</dcterms:modified>
</cp:coreProperties>
</file>