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17"/>
  </p:notesMasterIdLst>
  <p:sldIdLst>
    <p:sldId id="726" r:id="rId2"/>
    <p:sldId id="837" r:id="rId3"/>
    <p:sldId id="838" r:id="rId4"/>
    <p:sldId id="839" r:id="rId5"/>
    <p:sldId id="840" r:id="rId6"/>
    <p:sldId id="795" r:id="rId7"/>
    <p:sldId id="799" r:id="rId8"/>
    <p:sldId id="800" r:id="rId9"/>
    <p:sldId id="841" r:id="rId10"/>
    <p:sldId id="849" r:id="rId11"/>
    <p:sldId id="814" r:id="rId12"/>
    <p:sldId id="824" r:id="rId13"/>
    <p:sldId id="791" r:id="rId14"/>
    <p:sldId id="825" r:id="rId15"/>
    <p:sldId id="819" r:id="rId16"/>
  </p:sldIdLst>
  <p:sldSz cx="9144000" cy="6858000" type="screen4x3"/>
  <p:notesSz cx="6858000" cy="9144000"/>
  <p:embeddedFontLst>
    <p:embeddedFont>
      <p:font typeface="Arial Unicode MS" panose="020B0600000101010101" charset="-127"/>
      <p:regular r:id="rId18"/>
    </p:embeddedFont>
    <p:embeddedFont>
      <p:font typeface="맑은 고딕" panose="020B0503020000020004" pitchFamily="50" charset="-127"/>
      <p:regular r:id="rId19"/>
      <p:bold r:id="rId20"/>
    </p:embeddedFont>
  </p:embeddedFont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>
          <p15:clr>
            <a:srgbClr val="A4A3A4"/>
          </p15:clr>
        </p15:guide>
        <p15:guide id="2" orient="horz" pos="1616">
          <p15:clr>
            <a:srgbClr val="A4A3A4"/>
          </p15:clr>
        </p15:guide>
        <p15:guide id="3" pos="5511">
          <p15:clr>
            <a:srgbClr val="A4A3A4"/>
          </p15:clr>
        </p15:guide>
        <p15:guide id="4" pos="2925">
          <p15:clr>
            <a:srgbClr val="A4A3A4"/>
          </p15:clr>
        </p15:guide>
        <p15:guide id="5" pos="20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6204"/>
    <a:srgbClr val="FF3300"/>
    <a:srgbClr val="FFFF66"/>
    <a:srgbClr val="00FF00"/>
    <a:srgbClr val="339933"/>
    <a:srgbClr val="CC3399"/>
    <a:srgbClr val="9966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0" autoAdjust="0"/>
    <p:restoredTop sz="95357" autoAdjust="0"/>
  </p:normalViewPr>
  <p:slideViewPr>
    <p:cSldViewPr>
      <p:cViewPr varScale="1">
        <p:scale>
          <a:sx n="110" d="100"/>
          <a:sy n="110" d="100"/>
        </p:scale>
        <p:origin x="1728" y="102"/>
      </p:cViewPr>
      <p:guideLst>
        <p:guide orient="horz" pos="2750"/>
        <p:guide orient="horz" pos="1616"/>
        <p:guide pos="5511"/>
        <p:guide pos="2925"/>
        <p:guide pos="20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notesViewPr>
    <p:cSldViewPr>
      <p:cViewPr varScale="1">
        <p:scale>
          <a:sx n="54" d="100"/>
          <a:sy n="54" d="100"/>
        </p:scale>
        <p:origin x="-14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F22DFBA-BB42-45BD-9ADB-6A2CB948C9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3F90B9A-8F2E-4BA9-B487-7A362FF256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AF4F1B5-126B-49EA-9478-AD4349CB666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260EDF0-8006-4075-8C92-26910BA202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A5BBBA7-4880-4383-BA3F-0018318C53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7EC5D88-C55C-4F5F-AB7A-BA30FD68F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1036B060-FD9B-4DC1-9848-4450364FF8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4580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8BB125A-A6DF-4705-A1DE-1A9EFD3CC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FAD27F2-9EEF-4FE9-8597-4AB7BF6880FA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F00F1A4-0E2A-4409-8D9C-B29CE240D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F8FBA4C-BFC8-41E3-8DC0-8E2800108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z="900" b="1"/>
          </a:p>
        </p:txBody>
      </p:sp>
    </p:spTree>
    <p:extLst>
      <p:ext uri="{BB962C8B-B14F-4D97-AF65-F5344CB8AC3E}">
        <p14:creationId xmlns:p14="http://schemas.microsoft.com/office/powerpoint/2010/main" val="1501376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783F1E0-EBB2-412D-8FB2-3794C61057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178777-CC2F-4E23-BE17-B8E91D6BF5A7}" type="slidenum">
              <a:rPr lang="en-US" altLang="ko-KR"/>
              <a:pPr algn="r" eaLnBrk="1" hangingPunct="1">
                <a:spcBef>
                  <a:spcPct val="0"/>
                </a:spcBef>
              </a:pPr>
              <a:t>12</a:t>
            </a:fld>
            <a:endParaRPr lang="en-US" altLang="ko-K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8A35DC4-4808-4E6E-800C-BF285AE4EE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E9CF82C-1063-4966-8BAB-3C49AEBF1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8818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DAE0BAE-7D60-4F29-8EFC-FE005A9B59F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6DB077-AAB5-4B1F-8DC3-AA7CB61E6CE4}" type="slidenum">
              <a:rPr lang="en-US" altLang="ko-KR"/>
              <a:pPr algn="r" eaLnBrk="1" hangingPunct="1">
                <a:spcBef>
                  <a:spcPct val="0"/>
                </a:spcBef>
              </a:pPr>
              <a:t>13</a:t>
            </a:fld>
            <a:endParaRPr lang="en-US" altLang="ko-K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78B5E77-079F-44EB-ACBA-EBE403CDC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64CB38F-82A1-4D09-990E-8007D0673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8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2EE7DEF-836E-4BBD-ACBC-C2B452BEC4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334EC3-67B6-4625-AE8A-701665AC4CB3}" type="slidenum">
              <a:rPr lang="en-US" altLang="ko-KR"/>
              <a:pPr algn="r" eaLnBrk="1" hangingPunct="1">
                <a:spcBef>
                  <a:spcPct val="0"/>
                </a:spcBef>
              </a:pPr>
              <a:t>2</a:t>
            </a:fld>
            <a:endParaRPr lang="en-US" altLang="ko-K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1BAFD01-70B6-49D8-AB43-07294C082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E8DB78B-52B6-4010-BFA1-66F6DF75B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809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65230131-D147-499C-8E3E-3FCCD09A76E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1B43D4-C108-47DE-87B4-8B7496D56EF9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4349DE2-2AE6-4552-BC3B-F542FC9F0E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EF91590-08A9-430D-ABA3-4D077467A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709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C10E648-9FAA-42F4-B938-363327E2C5A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5639-1925-4941-B512-3F2F4E260A30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24ACC66-8D56-41C7-AC22-E650B6C479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8CAF02-74A1-41B2-918B-E496D7E09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226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065653A-7A08-4BBB-AB29-BB3E5BEFC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27B5FCD-DB15-43D8-8D75-10DA4B174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62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66CC25F-E238-4668-9D5E-02DA0981D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B600204-7EC8-4FEC-AAFA-BFF365BA0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58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5EA2FB6-266A-4ED5-AA2B-9B4839ADC3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5E7AE6-5E18-4B76-8C9E-4AF3DFB60EAC}" type="slidenum">
              <a:rPr lang="en-US" altLang="ko-KR"/>
              <a:pPr algn="r" eaLnBrk="1" hangingPunct="1">
                <a:spcBef>
                  <a:spcPct val="0"/>
                </a:spcBef>
              </a:pPr>
              <a:t>7</a:t>
            </a:fld>
            <a:endParaRPr lang="en-US" altLang="ko-K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BBBC2C1-1C3C-4549-A0C3-0E49A2D4F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23E426E-3642-4930-B096-44B9879B4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9297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529E847-192D-4433-86D3-6A41F579EF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077D03-2EAB-4D3B-A43C-5589953D129B}" type="slidenum">
              <a:rPr lang="en-US" altLang="ko-KR"/>
              <a:pPr algn="r" eaLnBrk="1" hangingPunct="1">
                <a:spcBef>
                  <a:spcPct val="0"/>
                </a:spcBef>
              </a:pPr>
              <a:t>8</a:t>
            </a:fld>
            <a:endParaRPr lang="en-US" altLang="ko-K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F0CCBFF-26E0-40C8-900D-B073920DE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ECA6ADD-060C-49A8-8DA9-C681EFCA4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171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>
            <a:extLst>
              <a:ext uri="{FF2B5EF4-FFF2-40B4-BE49-F238E27FC236}">
                <a16:creationId xmlns:a16="http://schemas.microsoft.com/office/drawing/2014/main" id="{33EA6CD1-1CBE-4ECD-894F-480518664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슬라이드 노트 개체 틀 2">
            <a:extLst>
              <a:ext uri="{FF2B5EF4-FFF2-40B4-BE49-F238E27FC236}">
                <a16:creationId xmlns:a16="http://schemas.microsoft.com/office/drawing/2014/main" id="{D1D42C75-99E0-4DF0-9639-2E9A36FEE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27652" name="슬라이드 번호 개체 틀 3">
            <a:extLst>
              <a:ext uri="{FF2B5EF4-FFF2-40B4-BE49-F238E27FC236}">
                <a16:creationId xmlns:a16="http://schemas.microsoft.com/office/drawing/2014/main" id="{86B9AF25-2943-4136-BFFD-AEA8CDAB4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fld id="{76F82639-BCCA-4CAE-AF34-153C9581C97D}" type="slidenum">
              <a:rPr lang="ko-KR" altLang="en-US" sz="1200">
                <a:solidFill>
                  <a:schemeClr val="tx1"/>
                </a:solidFill>
                <a:latin typeface="굴림" panose="020B0600000101010101" pitchFamily="50" charset="-127"/>
              </a:rPr>
              <a:pPr/>
              <a:t>11</a:t>
            </a:fld>
            <a:endParaRPr lang="ko-KR" altLang="en-US" sz="12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536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07D213-DDA8-49FE-973E-F8E69F805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9DD4AB-207C-4AEE-BAD9-B2CEB55B8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CFB0A0-FA2E-4ABA-AEC9-AD122F41C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F443F-8654-4B6E-9977-AD7A423E5A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965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B874B0-7055-4C05-B15C-EEF8F2FE9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601365-36C8-40E1-B927-C9E4C9653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02D809-7503-49A1-B207-5E6E0D04B4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D925C-C281-403C-95BA-2C149A7D13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799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48F8F-527A-492F-845F-D1026FD74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7E98E2-05E2-48D8-984A-1FF12805F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E6B939-37AA-404E-A3BE-B482552C5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7CE84-088F-423A-BD21-94094FD7AA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791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C51447-5608-479B-9C1B-249761784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CCE935-11BE-4879-AD54-7D65F8191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FAA736-4720-4795-8D15-35CDBB9BF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43D34-47CA-4B91-A534-AA254417BD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121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B37D72-E393-48C9-A323-53A1914E7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A76E79-82CC-4986-96D4-355AD320C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B38ADF-E2E0-4257-95E1-45054131D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49006-9A22-4416-B450-B5830C744F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604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A4D744-C26E-467A-96E9-C95628344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A31038-5A08-4231-A8BF-810BE3F44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B42D86-68D9-4726-A599-C42354861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F97DA-6D62-4EEC-B5D4-3FAFBFD568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934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0EC4F-693C-4295-A998-06087B8E8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49E366-287C-4E82-B8DB-8BC79AFD6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C6711B-9660-4D2C-8FDF-E5AD31AEA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10D3D-F882-4DB9-A07F-E97C72B0FA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897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5A350-F517-4F43-BE95-564F48BB0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5CB2D-D47D-4A0F-8026-1161565CD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6FBA5-CEB1-451A-B1A6-230C0D845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3B2F2-6678-460A-906F-F7B935FBE3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432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848C31-DDB7-4F75-B31E-3CE521FDA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3921D5-E6EA-4C57-A930-15A28856F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DD49B3-3BB3-42EB-B5AA-F78F9E8AA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C005F-4B02-4905-9517-1808756D8D2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82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BFE56F-2AE8-4602-9B73-2A45D62E0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AEF9EA-1727-4574-B401-3FB24E32C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BB7C7D-69D6-47B2-9147-97EEDEC8D8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26852-CF2E-4B80-8E0F-DC732098FC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259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CD467F-5533-4508-9C03-A97D21030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2E727A-E864-4C53-A3F2-8FFB75636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CF6CBB-F079-4911-ACC4-1ABD149D5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1D9AE-5B6B-4688-8451-88DF57A0F2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302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743344-2847-4978-AAC4-53881AD33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925B1-88C3-4938-82B7-122CE956E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B58A2-63DA-454D-B6A3-348DD1AED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DF350-FB33-44BF-B032-87C9FA1B5E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384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06509-318F-4C9A-8F8E-5E88E690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CF541E-FA37-4041-83CA-154B1480D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7BCC7-0D5D-41A1-A04D-CEEC6E38F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7FE11-B808-4EAA-8837-2AE06BCFE2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146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970DDC-B065-4A95-A16D-71FB01BB4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F6F8F2-86D9-4222-8F7B-698FBBA02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84356" name="Rectangle 4">
            <a:extLst>
              <a:ext uri="{FF2B5EF4-FFF2-40B4-BE49-F238E27FC236}">
                <a16:creationId xmlns:a16="http://schemas.microsoft.com/office/drawing/2014/main" id="{516F9499-DED4-4298-AEC0-69A5A78848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id="{3A4CAECA-A084-4513-BAA5-1C1D4026D8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8" name="Rectangle 6">
            <a:extLst>
              <a:ext uri="{FF2B5EF4-FFF2-40B4-BE49-F238E27FC236}">
                <a16:creationId xmlns:a16="http://schemas.microsoft.com/office/drawing/2014/main" id="{43C6677A-3B64-4F30-AF1A-E4326D374B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5A56E6EB-1420-421B-B79C-908D627AA5D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4765DCF-860F-450F-9C0F-C324C419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8680"/>
            <a:ext cx="8207375" cy="5760640"/>
          </a:xfrm>
          <a:prstGeom prst="rect">
            <a:avLst/>
          </a:prstGeom>
          <a:noFill/>
          <a:ln w="127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buFontTx/>
              <a:buNone/>
              <a:defRPr/>
            </a:pPr>
            <a:endParaRPr kumimoji="0" lang="ko-KR" altLang="ko-KR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9D5DB3AE-2AB9-4927-B2D5-7117DFE24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484313"/>
            <a:ext cx="8137525" cy="33131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5400" b="1">
                <a:solidFill>
                  <a:srgbClr val="FC6204"/>
                </a:solidFill>
                <a:latin typeface="+mj-lt"/>
                <a:ea typeface="맑은 고딕" panose="020B0503020000020004" pitchFamily="50" charset="-127"/>
              </a:rPr>
              <a:t>교정 진단</a:t>
            </a:r>
            <a:endParaRPr lang="en-US" altLang="ko-KR" sz="5400" b="1" dirty="0">
              <a:solidFill>
                <a:srgbClr val="FC6204"/>
              </a:solidFill>
              <a:latin typeface="+mj-lt"/>
              <a:ea typeface="맑은 고딕" panose="020B0503020000020004" pitchFamily="50" charset="-127"/>
            </a:endParaRPr>
          </a:p>
        </p:txBody>
      </p:sp>
      <p:grpSp>
        <p:nvGrpSpPr>
          <p:cNvPr id="3076" name="그룹 2">
            <a:extLst>
              <a:ext uri="{FF2B5EF4-FFF2-40B4-BE49-F238E27FC236}">
                <a16:creationId xmlns:a16="http://schemas.microsoft.com/office/drawing/2014/main" id="{9941569D-8834-4533-8D87-F94F9598098E}"/>
              </a:ext>
            </a:extLst>
          </p:cNvPr>
          <p:cNvGrpSpPr>
            <a:grpSpLocks/>
          </p:cNvGrpSpPr>
          <p:nvPr/>
        </p:nvGrpSpPr>
        <p:grpSpPr bwMode="auto">
          <a:xfrm>
            <a:off x="2677109" y="4892675"/>
            <a:ext cx="3789783" cy="1046163"/>
            <a:chOff x="2195736" y="5020403"/>
            <a:chExt cx="2970020" cy="852454"/>
          </a:xfrm>
        </p:grpSpPr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C33A16E7-341E-4A97-BB28-3DBFB3C87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8614" y="5020403"/>
              <a:ext cx="1847142" cy="8442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latinLnBrk="1">
                <a:buChar char="•"/>
                <a:defRPr kumimoji="1" sz="32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400" b="1" kern="0" dirty="0" err="1">
                  <a:solidFill>
                    <a:srgbClr val="FC6204"/>
                  </a:solidFill>
                  <a:latin typeface="+mj-ea"/>
                </a:rPr>
                <a:t>백만석</a:t>
              </a:r>
              <a:r>
                <a:rPr lang="ko-KR" altLang="en-US" sz="2400" b="1" kern="0" dirty="0">
                  <a:solidFill>
                    <a:srgbClr val="FC6204"/>
                  </a:solidFill>
                  <a:latin typeface="+mj-ea"/>
                </a:rPr>
                <a:t> 원장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</a:p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닥터만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교정연구회</a:t>
              </a:r>
            </a:p>
          </p:txBody>
        </p:sp>
        <p:pic>
          <p:nvPicPr>
            <p:cNvPr id="3078" name="그림 1">
              <a:extLst>
                <a:ext uri="{FF2B5EF4-FFF2-40B4-BE49-F238E27FC236}">
                  <a16:creationId xmlns:a16="http://schemas.microsoft.com/office/drawing/2014/main" id="{5AA1047E-4EFA-4C4C-98F4-EFF738392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5020403"/>
              <a:ext cx="1021347" cy="85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Tm="865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id="{3376E807-CE38-445E-A89B-113BC243A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411163"/>
            <a:ext cx="6073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kumimoji="0" lang="en-US" altLang="ko-KR" sz="3600" b="1" dirty="0" err="1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Ceph</a:t>
            </a:r>
            <a:r>
              <a:rPr kumimoji="0" lang="en-US" altLang="ko-KR" sz="3600" b="1" dirty="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analysis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9BBF66-B225-4F5E-A8C2-DB41A5660F83}"/>
              </a:ext>
            </a:extLst>
          </p:cNvPr>
          <p:cNvSpPr txBox="1"/>
          <p:nvPr/>
        </p:nvSpPr>
        <p:spPr>
          <a:xfrm>
            <a:off x="5940152" y="1052513"/>
            <a:ext cx="3095625" cy="2116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Willceph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프로그램 이용자는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MANN </a:t>
            </a: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anlaysis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이용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업체에 문의하시면 됩니다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ceph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그림크기를 줄이면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800" dirty="0" err="1">
                <a:solidFill>
                  <a:schemeClr val="bg2">
                    <a:lumMod val="75000"/>
                  </a:schemeClr>
                </a:solidFill>
              </a:rPr>
              <a:t>챠트가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크게 보임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7033670" cy="5124110"/>
          </a:xfrm>
        </p:spPr>
      </p:pic>
    </p:spTree>
    <p:extLst>
      <p:ext uri="{BB962C8B-B14F-4D97-AF65-F5344CB8AC3E}">
        <p14:creationId xmlns:p14="http://schemas.microsoft.com/office/powerpoint/2010/main" val="351442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>
            <a:extLst>
              <a:ext uri="{FF2B5EF4-FFF2-40B4-BE49-F238E27FC236}">
                <a16:creationId xmlns:a16="http://schemas.microsoft.com/office/drawing/2014/main" id="{339304D4-0CCB-47EB-A00B-00CC7AB0F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Problem list</a:t>
            </a:r>
            <a:endParaRPr lang="ko-KR" altLang="en-US"/>
          </a:p>
        </p:txBody>
      </p:sp>
      <p:sp>
        <p:nvSpPr>
          <p:cNvPr id="43011" name="내용 개체 틀 2">
            <a:extLst>
              <a:ext uri="{FF2B5EF4-FFF2-40B4-BE49-F238E27FC236}">
                <a16:creationId xmlns:a16="http://schemas.microsoft.com/office/drawing/2014/main" id="{27B797F3-03DF-4706-88EB-2320F8ECF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23963"/>
            <a:ext cx="6972300" cy="5445125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Skeletal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Skeletal Class </a:t>
            </a:r>
            <a:r>
              <a:rPr lang="en-US" altLang="ko-KR" dirty="0" smtClean="0">
                <a:latin typeface="+mj-lt"/>
              </a:rPr>
              <a:t>I</a:t>
            </a: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Dental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Molar key: </a:t>
            </a:r>
            <a:r>
              <a:rPr lang="en-US" altLang="ko-KR" dirty="0" err="1">
                <a:latin typeface="+mj-lt"/>
              </a:rPr>
              <a:t>Rt</a:t>
            </a:r>
            <a:r>
              <a:rPr lang="en-US" altLang="ko-KR" dirty="0">
                <a:latin typeface="+mj-lt"/>
              </a:rPr>
              <a:t>-Class </a:t>
            </a:r>
            <a:r>
              <a:rPr lang="en-US" altLang="ko-KR" dirty="0" smtClean="0">
                <a:latin typeface="+mj-lt"/>
              </a:rPr>
              <a:t>I</a:t>
            </a:r>
            <a:r>
              <a:rPr lang="en-US" altLang="ko-KR" dirty="0">
                <a:latin typeface="+mj-lt"/>
              </a:rPr>
              <a:t>, Lt-Class I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Canine key:  </a:t>
            </a:r>
            <a:r>
              <a:rPr lang="en-US" altLang="ko-KR" dirty="0" err="1"/>
              <a:t>Rt</a:t>
            </a:r>
            <a:r>
              <a:rPr lang="en-US" altLang="ko-KR" dirty="0"/>
              <a:t>-Class </a:t>
            </a:r>
            <a:r>
              <a:rPr lang="en-US" altLang="ko-KR" dirty="0" smtClean="0"/>
              <a:t>I</a:t>
            </a:r>
            <a:r>
              <a:rPr lang="en-US" altLang="ko-KR" dirty="0"/>
              <a:t>, Lt-Class I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Cross-bite on 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smtClean="0">
                <a:latin typeface="+mj-lt"/>
              </a:rPr>
              <a:t>OB/OJ=2.0/3.0</a:t>
            </a: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DML  </a:t>
            </a:r>
          </a:p>
          <a:p>
            <a:pPr lvl="1" eaLnBrk="1" hangingPunct="1">
              <a:defRPr/>
            </a:pPr>
            <a:endParaRPr lang="en-US" altLang="ko-KR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 smtClean="0">
                <a:solidFill>
                  <a:srgbClr val="FF0000"/>
                </a:solidFill>
                <a:latin typeface="+mj-lt"/>
              </a:rPr>
              <a:t>#32, 42  missing</a:t>
            </a:r>
          </a:p>
          <a:p>
            <a:pPr lvl="1" eaLnBrk="1" hangingPunct="1">
              <a:defRPr/>
            </a:pPr>
            <a:r>
              <a:rPr lang="en-US" altLang="ko-KR" dirty="0" smtClean="0">
                <a:latin typeface="+mj-lt"/>
              </a:rPr>
              <a:t>#64 locking</a:t>
            </a: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Crowding on (</a:t>
            </a:r>
            <a:r>
              <a:rPr lang="en-US" altLang="ko-KR" dirty="0" err="1">
                <a:latin typeface="Arial"/>
              </a:rPr>
              <a:t>Mx</a:t>
            </a:r>
            <a:r>
              <a:rPr lang="en-US" altLang="ko-KR" dirty="0">
                <a:latin typeface="Arial"/>
              </a:rPr>
              <a:t>: 0</a:t>
            </a:r>
            <a:r>
              <a:rPr lang="en-US" altLang="ko-KR" dirty="0" smtClean="0">
                <a:latin typeface="Arial"/>
              </a:rPr>
              <a:t>, </a:t>
            </a:r>
            <a:r>
              <a:rPr lang="en-US" altLang="ko-KR" dirty="0">
                <a:latin typeface="Arial"/>
              </a:rPr>
              <a:t>Mn:0) </a:t>
            </a: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Spacing on (</a:t>
            </a:r>
            <a:r>
              <a:rPr lang="en-US" altLang="ko-KR" dirty="0" err="1">
                <a:latin typeface="Arial"/>
              </a:rPr>
              <a:t>Mx</a:t>
            </a:r>
            <a:r>
              <a:rPr lang="en-US" altLang="ko-KR" dirty="0">
                <a:latin typeface="Arial"/>
              </a:rPr>
              <a:t>: 0</a:t>
            </a:r>
            <a:r>
              <a:rPr lang="en-US" altLang="ko-KR" dirty="0" smtClean="0">
                <a:latin typeface="Arial"/>
              </a:rPr>
              <a:t>, Mn:3.0)</a:t>
            </a:r>
            <a:endParaRPr lang="en-US" altLang="ko-KR" dirty="0">
              <a:latin typeface="Arial"/>
            </a:endParaRPr>
          </a:p>
          <a:p>
            <a:pPr lvl="1" eaLnBrk="1" hangingPunct="1">
              <a:defRPr/>
            </a:pPr>
            <a:endParaRPr lang="en-US" altLang="ko-KR" dirty="0">
              <a:latin typeface="Arial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Sum of incisors = 4 : 2.8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Soft-tissue problem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633B18F1-2880-49B3-98D7-50C3AD013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963675"/>
              </p:ext>
            </p:extLst>
          </p:nvPr>
        </p:nvGraphicFramePr>
        <p:xfrm>
          <a:off x="2857092" y="2780530"/>
          <a:ext cx="1138844" cy="55086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373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4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baseline="0" dirty="0">
                          <a:solidFill>
                            <a:schemeClr val="tx1"/>
                          </a:solidFill>
                        </a:rPr>
                        <a:t>         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 B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baseline="0" dirty="0">
                          <a:solidFill>
                            <a:schemeClr val="tx1"/>
                          </a:solidFill>
                        </a:rPr>
                        <a:t>     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 2 C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35" name="TextBox 1">
            <a:extLst>
              <a:ext uri="{FF2B5EF4-FFF2-40B4-BE49-F238E27FC236}">
                <a16:creationId xmlns:a16="http://schemas.microsoft.com/office/drawing/2014/main" id="{EFF4124E-D396-44F2-8B49-58594F24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484313"/>
            <a:ext cx="2016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# Skeletal,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 Dental,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soft tissue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순으로 문제점을 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나열합니다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6E8851E8-F33C-478F-A83F-D5929DC91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229464"/>
              </p:ext>
            </p:extLst>
          </p:nvPr>
        </p:nvGraphicFramePr>
        <p:xfrm>
          <a:off x="2059486" y="3560128"/>
          <a:ext cx="14732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(1.0)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(0)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643" name="직선 화살표 연결선 5">
            <a:extLst>
              <a:ext uri="{FF2B5EF4-FFF2-40B4-BE49-F238E27FC236}">
                <a16:creationId xmlns:a16="http://schemas.microsoft.com/office/drawing/2014/main" id="{0436C106-61A1-4394-A804-B64BA479ED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88792" y="3680687"/>
            <a:ext cx="0" cy="2873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4" name="직선 화살표 연결선 6">
            <a:extLst>
              <a:ext uri="{FF2B5EF4-FFF2-40B4-BE49-F238E27FC236}">
                <a16:creationId xmlns:a16="http://schemas.microsoft.com/office/drawing/2014/main" id="{C3D959AA-7BF8-4606-8C53-A16904027EA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88792" y="3968024"/>
            <a:ext cx="0" cy="2873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CFC0D008-3E7E-4C90-B21A-524C7BC84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1014413"/>
            <a:ext cx="6677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ko-KR" sz="4800" b="1">
                <a:solidFill>
                  <a:srgbClr val="FC6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ko-KR" altLang="en-US" sz="4800" b="1">
              <a:solidFill>
                <a:srgbClr val="FC62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2423C8EC-1A3B-4F42-A3A7-C201620834F6}"/>
              </a:ext>
            </a:extLst>
          </p:cNvPr>
          <p:cNvSpPr txBox="1">
            <a:spLocks/>
          </p:cNvSpPr>
          <p:nvPr/>
        </p:nvSpPr>
        <p:spPr>
          <a:xfrm>
            <a:off x="539750" y="2276475"/>
            <a:ext cx="8120063" cy="33845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Skeletal Class </a:t>
            </a:r>
            <a:r>
              <a:rPr lang="en-US" altLang="ko-KR" sz="5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ant. Cross bite</a:t>
            </a:r>
          </a:p>
        </p:txBody>
      </p: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D86EE-1179-436C-80A6-DADCD1D3F899}"/>
              </a:ext>
            </a:extLst>
          </p:cNvPr>
          <p:cNvSpPr txBox="1"/>
          <p:nvPr/>
        </p:nvSpPr>
        <p:spPr>
          <a:xfrm>
            <a:off x="1233488" y="2276872"/>
            <a:ext cx="66770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5400" b="1" dirty="0">
                <a:solidFill>
                  <a:srgbClr val="FC6204"/>
                </a:solidFill>
                <a:latin typeface="+mj-lt"/>
              </a:rPr>
              <a:t>Treatment Plan</a:t>
            </a:r>
            <a:endParaRPr lang="ko-KR" altLang="en-US" sz="54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F9672468-0AD5-46FB-9009-7D19FF005834}"/>
              </a:ext>
            </a:extLst>
          </p:cNvPr>
          <p:cNvSpPr txBox="1">
            <a:spLocks/>
          </p:cNvSpPr>
          <p:nvPr/>
        </p:nvSpPr>
        <p:spPr>
          <a:xfrm>
            <a:off x="511969" y="3284984"/>
            <a:ext cx="8120063" cy="259486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원장님께서 작성한 치료계획을 기입해 주시면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다음 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ppt 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는 수강생들이 이용하는 예시된 자료이니 참고하시면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작성이 어려우시면 작성된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챠트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사진을 잘 보이도록 찍어서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올려주셔도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lvl="1" eaLnBrk="1" hangingPunct="1">
              <a:lnSpc>
                <a:spcPct val="150000"/>
              </a:lnSpc>
              <a:defRPr/>
            </a:pP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ko-KR" altLang="en-US" sz="2400" kern="0" dirty="0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제목 1">
            <a:extLst>
              <a:ext uri="{FF2B5EF4-FFF2-40B4-BE49-F238E27FC236}">
                <a16:creationId xmlns:a16="http://schemas.microsoft.com/office/drawing/2014/main" id="{83563A43-0F6C-411B-82A8-FBC38567F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en-US" altLang="ko-KR" dirty="0" err="1"/>
              <a:t>Tx</a:t>
            </a:r>
            <a:r>
              <a:rPr lang="en-US" altLang="ko-KR" dirty="0"/>
              <a:t>. Plan</a:t>
            </a:r>
            <a:endParaRPr lang="ko-KR" altLang="en-US" sz="3600" dirty="0"/>
          </a:p>
        </p:txBody>
      </p:sp>
      <p:sp>
        <p:nvSpPr>
          <p:cNvPr id="32771" name="내용 개체 틀 2">
            <a:extLst>
              <a:ext uri="{FF2B5EF4-FFF2-40B4-BE49-F238E27FC236}">
                <a16:creationId xmlns:a16="http://schemas.microsoft.com/office/drawing/2014/main" id="{445E1E73-FA4D-4DF5-826F-1972D35D43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268413"/>
            <a:ext cx="8075612" cy="50403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2000" dirty="0" smtClean="0">
                <a:solidFill>
                  <a:srgbClr val="0070C0"/>
                </a:solidFill>
              </a:rPr>
              <a:t>A-P screw</a:t>
            </a:r>
          </a:p>
          <a:p>
            <a:pPr>
              <a:buFontTx/>
              <a:buAutoNum type="arabicPeriod"/>
            </a:pPr>
            <a:endParaRPr lang="en-US" altLang="ko-KR" sz="1000" dirty="0" smtClean="0"/>
          </a:p>
          <a:p>
            <a:pPr>
              <a:buFontTx/>
              <a:buAutoNum type="arabicPeriod"/>
            </a:pPr>
            <a:r>
              <a:rPr lang="en-US" altLang="ko-KR" sz="2000" dirty="0" smtClean="0"/>
              <a:t>A-P screw </a:t>
            </a:r>
            <a:r>
              <a:rPr lang="ko-KR" altLang="en-US" sz="2000" dirty="0" smtClean="0"/>
              <a:t>제작 </a:t>
            </a:r>
            <a:r>
              <a:rPr lang="ko-KR" altLang="en-US" sz="2000" dirty="0"/>
              <a:t>및 </a:t>
            </a:r>
            <a:r>
              <a:rPr lang="ko-KR" altLang="en-US" sz="2000" dirty="0" smtClean="0"/>
              <a:t>시적</a:t>
            </a:r>
            <a:endParaRPr lang="en-US" altLang="ko-KR" sz="2000" dirty="0"/>
          </a:p>
          <a:p>
            <a:pPr>
              <a:buFontTx/>
              <a:buAutoNum type="arabicPeriod"/>
            </a:pPr>
            <a:r>
              <a:rPr lang="ko-KR" altLang="en-US" sz="2000" dirty="0" err="1" smtClean="0"/>
              <a:t>반대교합</a:t>
            </a:r>
            <a:r>
              <a:rPr lang="ko-KR" altLang="en-US" sz="2000" dirty="0" smtClean="0"/>
              <a:t> 해소</a:t>
            </a:r>
            <a:endParaRPr lang="en-US" altLang="ko-KR" sz="2000" dirty="0"/>
          </a:p>
          <a:p>
            <a:pPr>
              <a:buFontTx/>
              <a:buAutoNum type="arabicPeriod"/>
            </a:pPr>
            <a:r>
              <a:rPr lang="ko-KR" altLang="en-US" sz="2000" dirty="0"/>
              <a:t>필요시 </a:t>
            </a:r>
            <a:r>
              <a:rPr lang="en-US" altLang="ko-KR" sz="2000" dirty="0"/>
              <a:t>2</a:t>
            </a:r>
            <a:r>
              <a:rPr lang="ko-KR" altLang="en-US" sz="2000" dirty="0"/>
              <a:t>차 교정</a:t>
            </a:r>
            <a:endParaRPr lang="en-US" altLang="ko-KR" sz="2000" dirty="0"/>
          </a:p>
          <a:p>
            <a:pPr>
              <a:buFontTx/>
              <a:buAutoNum type="arabicPeriod"/>
            </a:pPr>
            <a:endParaRPr lang="en-US" altLang="ko-KR" sz="1000" dirty="0"/>
          </a:p>
          <a:p>
            <a:r>
              <a:rPr lang="ko-KR" altLang="en-US" sz="2000" dirty="0"/>
              <a:t>치료기간</a:t>
            </a:r>
            <a:r>
              <a:rPr lang="en-US" altLang="ko-KR" sz="2000" dirty="0" smtClean="0"/>
              <a:t>:6</a:t>
            </a:r>
            <a:r>
              <a:rPr lang="ko-KR" altLang="en-US" sz="2000" dirty="0" smtClean="0"/>
              <a:t>개월</a:t>
            </a:r>
            <a:endParaRPr lang="en-US" altLang="ko-KR" sz="2000" dirty="0"/>
          </a:p>
          <a:p>
            <a:r>
              <a:rPr lang="ko-KR" altLang="en-US" sz="2000" dirty="0"/>
              <a:t>한계점</a:t>
            </a:r>
            <a:r>
              <a:rPr lang="en-US" altLang="ko-KR" sz="2000" dirty="0"/>
              <a:t>:  </a:t>
            </a:r>
            <a:r>
              <a:rPr lang="ko-KR" altLang="en-US" sz="2000" dirty="0"/>
              <a:t>재발가능성</a:t>
            </a:r>
            <a:r>
              <a:rPr lang="en-US" altLang="ko-KR" sz="2000" dirty="0"/>
              <a:t>,. </a:t>
            </a:r>
          </a:p>
          <a:p>
            <a:endParaRPr lang="en-US" altLang="ko-KR" sz="2000" dirty="0"/>
          </a:p>
          <a:p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Question</a:t>
            </a:r>
            <a:endParaRPr lang="ko-KR" altLang="en-US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52736"/>
            <a:ext cx="8229600" cy="4886102"/>
          </a:xfrm>
        </p:spPr>
        <p:txBody>
          <a:bodyPr/>
          <a:lstStyle/>
          <a:p>
            <a:r>
              <a:rPr lang="ko-KR" altLang="en-US" sz="2200" dirty="0"/>
              <a:t>원장님 </a:t>
            </a:r>
            <a:r>
              <a:rPr lang="ko-KR" altLang="en-US" sz="2200" dirty="0" smtClean="0"/>
              <a:t>안녕하세요</a:t>
            </a:r>
            <a:r>
              <a:rPr lang="en-US" altLang="ko-KR" sz="2200" dirty="0" smtClean="0"/>
              <a:t>. </a:t>
            </a:r>
            <a:r>
              <a:rPr lang="ko-KR" altLang="en-US" sz="2200" dirty="0" err="1" smtClean="0"/>
              <a:t>편측으로만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반대교합이</a:t>
            </a:r>
            <a:r>
              <a:rPr lang="ko-KR" altLang="en-US" sz="2200" dirty="0" smtClean="0"/>
              <a:t> 있고 </a:t>
            </a:r>
            <a:r>
              <a:rPr lang="en-US" altLang="ko-KR" sz="2200" dirty="0" smtClean="0"/>
              <a:t>CO-CR discrepancy </a:t>
            </a:r>
            <a:r>
              <a:rPr lang="ko-KR" altLang="en-US" sz="2200" dirty="0" smtClean="0"/>
              <a:t>가 크게 없어 보이고 </a:t>
            </a:r>
            <a:r>
              <a:rPr lang="en-US" altLang="ko-KR" sz="2200" dirty="0" smtClean="0"/>
              <a:t>Skeletal Class I </a:t>
            </a:r>
            <a:r>
              <a:rPr lang="ko-KR" altLang="en-US" sz="2200" dirty="0" smtClean="0"/>
              <a:t>으로 보여 </a:t>
            </a:r>
            <a:r>
              <a:rPr lang="en-US" altLang="ko-KR" sz="2200" dirty="0" smtClean="0"/>
              <a:t>A-P screw </a:t>
            </a:r>
            <a:r>
              <a:rPr lang="ko-KR" altLang="en-US" sz="2200" dirty="0" smtClean="0"/>
              <a:t>로 치료 계획을 세웠습니다</a:t>
            </a:r>
            <a:r>
              <a:rPr lang="en-US" altLang="ko-KR" sz="2200" dirty="0" smtClean="0"/>
              <a:t>. </a:t>
            </a:r>
            <a:r>
              <a:rPr lang="ko-KR" altLang="en-US" sz="2200" dirty="0" smtClean="0"/>
              <a:t>치료 계획이 적절한지 조언 부탁 드립니다</a:t>
            </a:r>
            <a:r>
              <a:rPr lang="en-US" altLang="ko-KR" sz="2200" dirty="0" smtClean="0"/>
              <a:t>.</a:t>
            </a:r>
          </a:p>
          <a:p>
            <a:r>
              <a:rPr lang="ko-KR" altLang="en-US" sz="2200" dirty="0" err="1" smtClean="0"/>
              <a:t>반대교합을</a:t>
            </a:r>
            <a:r>
              <a:rPr lang="ko-KR" altLang="en-US" sz="2200" dirty="0" smtClean="0"/>
              <a:t> 해소 했을 때 </a:t>
            </a:r>
            <a:r>
              <a:rPr lang="ko-KR" altLang="en-US" sz="2200" dirty="0" err="1" smtClean="0"/>
              <a:t>하악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전치부가</a:t>
            </a:r>
            <a:r>
              <a:rPr lang="ko-KR" altLang="en-US" sz="2200" dirty="0" smtClean="0"/>
              <a:t> 결손이라 추후 </a:t>
            </a:r>
            <a:r>
              <a:rPr lang="en-US" altLang="ko-KR" sz="2200" dirty="0" smtClean="0"/>
              <a:t>overjet </a:t>
            </a:r>
            <a:r>
              <a:rPr lang="ko-KR" altLang="en-US" sz="2200" dirty="0" smtClean="0"/>
              <a:t>이 커질 수도 있을 것 같은데 이럴 때 </a:t>
            </a:r>
            <a:r>
              <a:rPr lang="ko-KR" altLang="en-US" sz="2200" dirty="0" err="1" smtClean="0"/>
              <a:t>상악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소구치를</a:t>
            </a:r>
            <a:r>
              <a:rPr lang="ko-KR" altLang="en-US" sz="2200" dirty="0" smtClean="0"/>
              <a:t> 발치교정해야 할 상황이 아니라면 </a:t>
            </a:r>
            <a:r>
              <a:rPr lang="ko-KR" altLang="en-US" sz="2200" dirty="0" err="1" smtClean="0"/>
              <a:t>하악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전치부</a:t>
            </a:r>
            <a:r>
              <a:rPr lang="ko-KR" altLang="en-US" sz="2200" dirty="0" smtClean="0"/>
              <a:t> 결손 부위에 공간을 만들어 유지했다가 성인 됐을 때 임플란트 하는 식으로 치료를 해야 하나요</a:t>
            </a:r>
            <a:r>
              <a:rPr lang="en-US" altLang="ko-KR" sz="2200" dirty="0" smtClean="0"/>
              <a:t>?</a:t>
            </a:r>
          </a:p>
          <a:p>
            <a:r>
              <a:rPr lang="en-US" altLang="ko-KR" sz="2200" dirty="0" smtClean="0"/>
              <a:t>#64 locking </a:t>
            </a:r>
            <a:r>
              <a:rPr lang="ko-KR" altLang="en-US" sz="2200" dirty="0" smtClean="0"/>
              <a:t>된 유치는 발치 시에 영구치가 보통 </a:t>
            </a:r>
            <a:r>
              <a:rPr lang="ko-KR" altLang="en-US" sz="2200" dirty="0" err="1" smtClean="0"/>
              <a:t>교합면까지</a:t>
            </a:r>
            <a:r>
              <a:rPr lang="ko-KR" altLang="en-US" sz="2200" dirty="0" smtClean="0"/>
              <a:t> 잘 </a:t>
            </a:r>
            <a:r>
              <a:rPr lang="ko-KR" altLang="en-US" sz="2200" dirty="0" err="1" smtClean="0"/>
              <a:t>맹출하나요</a:t>
            </a:r>
            <a:r>
              <a:rPr lang="en-US" altLang="ko-KR" sz="2200" dirty="0" smtClean="0"/>
              <a:t>?(</a:t>
            </a:r>
            <a:r>
              <a:rPr lang="ko-KR" altLang="en-US" sz="2200" dirty="0" smtClean="0"/>
              <a:t>다른 환자에서는 맹출 되는 것을 보긴 했는데요</a:t>
            </a:r>
            <a:r>
              <a:rPr lang="en-US" altLang="ko-KR" sz="2200" smtClean="0"/>
              <a:t>)</a:t>
            </a:r>
            <a:endParaRPr lang="en-US" altLang="ko-KR" sz="2200" dirty="0" smtClean="0"/>
          </a:p>
          <a:p>
            <a:endParaRPr lang="en-US" altLang="ko-K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DB5073-2480-46A6-8D6F-CFCE018B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환자의 개요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DCF0608E-9D98-4076-9C53-24F437445CBD}"/>
              </a:ext>
            </a:extLst>
          </p:cNvPr>
          <p:cNvSpPr txBox="1">
            <a:spLocks/>
          </p:cNvSpPr>
          <p:nvPr/>
        </p:nvSpPr>
        <p:spPr>
          <a:xfrm>
            <a:off x="1043607" y="1268412"/>
            <a:ext cx="7462217" cy="49059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이름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성별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</a:t>
            </a:r>
            <a:r>
              <a:rPr lang="ko-KR" altLang="en-US" sz="2000" kern="0" dirty="0" smtClean="0">
                <a:solidFill>
                  <a:schemeClr val="tx1"/>
                </a:solidFill>
                <a:latin typeface="+mj-lt"/>
              </a:rPr>
              <a:t>이동주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 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남</a:t>
            </a:r>
            <a:r>
              <a:rPr lang="ko-KR" altLang="en-US" sz="2000" kern="0" dirty="0" smtClean="0">
                <a:solidFill>
                  <a:schemeClr val="tx1"/>
                </a:solidFill>
                <a:latin typeface="+mj-lt"/>
              </a:rPr>
              <a:t>자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생년월일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나이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altLang="ko-KR" sz="2000" kern="0" dirty="0" smtClean="0">
                <a:solidFill>
                  <a:schemeClr val="tx1"/>
                </a:solidFill>
                <a:latin typeface="+mj-lt"/>
              </a:rPr>
              <a:t>2015.10.05/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8</a:t>
            </a:r>
            <a:r>
              <a:rPr lang="en-US" altLang="ko-KR" sz="2000" kern="0" dirty="0" smtClean="0">
                <a:solidFill>
                  <a:schemeClr val="tx1"/>
                </a:solidFill>
                <a:latin typeface="+mj-lt"/>
              </a:rPr>
              <a:t>Y 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주소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(C.C)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800" kern="0" dirty="0" err="1">
                <a:solidFill>
                  <a:schemeClr val="tx1"/>
                </a:solidFill>
                <a:latin typeface="+mj-lt"/>
              </a:rPr>
              <a:t>검진시</a:t>
            </a: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 반대 교합 보여서 </a:t>
            </a:r>
            <a:r>
              <a:rPr lang="ko-KR" altLang="en-US" sz="1800" kern="0" dirty="0" err="1">
                <a:solidFill>
                  <a:schemeClr val="tx1"/>
                </a:solidFill>
                <a:latin typeface="+mj-lt"/>
              </a:rPr>
              <a:t>설명드리고</a:t>
            </a: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 교정 진단 시행</a:t>
            </a:r>
            <a:r>
              <a:rPr lang="en-US" altLang="ko-KR" sz="18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sz="1800" kern="0" dirty="0">
                <a:solidFill>
                  <a:schemeClr val="tx1"/>
                </a:solidFill>
                <a:latin typeface="+mj-lt"/>
              </a:rPr>
              <a:t>………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 err="1">
                <a:solidFill>
                  <a:schemeClr val="tx1"/>
                </a:solidFill>
                <a:latin typeface="+mj-lt"/>
              </a:rPr>
              <a:t>PMHx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N-S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PDH : N-S</a:t>
            </a:r>
            <a:endParaRPr lang="en-US" altLang="ko-KR" sz="16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401780A-A786-4792-8660-EB4CE451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583" y="1268411"/>
            <a:ext cx="285370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기재된 예시처럼 기입해 주세요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~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자료는 가지고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계신것들을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최대한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넣어주시면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좋습니다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없는 자료는 생략하시면 됩니다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B8B38685-1DBE-445F-9E78-42A00954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1D485536-C5BF-4952-B7DB-E47BF8CC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635000"/>
            <a:ext cx="2519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/>
            </a:r>
            <a:b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</a:b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얼굴이 크게 나오도록 </a:t>
            </a:r>
            <a:endParaRPr lang="en-US" altLang="ko-KR" sz="160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TextBox 4">
            <a:extLst>
              <a:ext uri="{FF2B5EF4-FFF2-40B4-BE49-F238E27FC236}">
                <a16:creationId xmlns:a16="http://schemas.microsoft.com/office/drawing/2014/main" id="{A9110226-B2B5-4DB0-8814-1B729FAB1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0872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</a:t>
            </a:r>
          </a:p>
        </p:txBody>
      </p:sp>
      <p:sp>
        <p:nvSpPr>
          <p:cNvPr id="7175" name="TextBox 4">
            <a:extLst>
              <a:ext uri="{FF2B5EF4-FFF2-40B4-BE49-F238E27FC236}">
                <a16:creationId xmlns:a16="http://schemas.microsoft.com/office/drawing/2014/main" id="{87918E87-532D-47C7-B192-CD779B296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6308725"/>
            <a:ext cx="379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 스마일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상악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치아 보이도록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endParaRPr lang="ko-KR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480000">
            <a:off x="4764828" y="1297577"/>
            <a:ext cx="3996843" cy="472354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507945" y="1290328"/>
            <a:ext cx="3996843" cy="4723542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03DA1DC-FA03-45B0-B63D-DFAD591C607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718663" y="2575694"/>
            <a:ext cx="25096" cy="2724244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8">
            <a:extLst>
              <a:ext uri="{FF2B5EF4-FFF2-40B4-BE49-F238E27FC236}">
                <a16:creationId xmlns:a16="http://schemas.microsoft.com/office/drawing/2014/main" id="{F772BD89-40F1-4A90-B749-3BBCF1F9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655DC0AF-577D-4E58-B892-B51FF444E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908050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</a:p>
        </p:txBody>
      </p:sp>
      <p:sp>
        <p:nvSpPr>
          <p:cNvPr id="9223" name="TextBox 4">
            <a:extLst>
              <a:ext uri="{FF2B5EF4-FFF2-40B4-BE49-F238E27FC236}">
                <a16:creationId xmlns:a16="http://schemas.microsoft.com/office/drawing/2014/main" id="{AC9E6436-EA24-47A7-88F4-7491788FB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2777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45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sp>
        <p:nvSpPr>
          <p:cNvPr id="9224" name="TextBox 4">
            <a:extLst>
              <a:ext uri="{FF2B5EF4-FFF2-40B4-BE49-F238E27FC236}">
                <a16:creationId xmlns:a16="http://schemas.microsoft.com/office/drawing/2014/main" id="{85B2F315-81B1-46D0-993C-767861E4C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6327775"/>
            <a:ext cx="2843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90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93" y="1451673"/>
            <a:ext cx="3716007" cy="439164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815" y="1431005"/>
            <a:ext cx="3716007" cy="4391646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C7126F8-FC71-4915-9B21-A357E56D912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698377" y="4392920"/>
            <a:ext cx="378483" cy="1232817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AE2F504C-6DF3-4E69-A32D-1B533FFF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549275"/>
            <a:ext cx="2522537" cy="1309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치료 전 </a:t>
            </a:r>
            <a:br>
              <a:rPr lang="ko-KR" altLang="en-US" b="1" dirty="0">
                <a:solidFill>
                  <a:srgbClr val="FC6204"/>
                </a:solidFill>
                <a:latin typeface="+mj-lt"/>
              </a:rPr>
            </a:b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구내사진</a:t>
            </a:r>
          </a:p>
        </p:txBody>
      </p:sp>
      <p:sp>
        <p:nvSpPr>
          <p:cNvPr id="11272" name="TextBox 4">
            <a:extLst>
              <a:ext uri="{FF2B5EF4-FFF2-40B4-BE49-F238E27FC236}">
                <a16:creationId xmlns:a16="http://schemas.microsoft.com/office/drawing/2014/main" id="{80C57CB1-7158-4E76-9574-72FA88F14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950" y="202151"/>
            <a:ext cx="2843213" cy="189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4:3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비율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Dental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midline(DML)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을 꼭 표시해 주세요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Red: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얼굴정중선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Yellow: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상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,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하악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치아정중선</a:t>
            </a:r>
            <a:endParaRPr lang="ko-KR" altLang="en-US" sz="16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121" y="128864"/>
            <a:ext cx="3358023" cy="224567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2" y="2590146"/>
            <a:ext cx="2876712" cy="192380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617" y="2387935"/>
            <a:ext cx="3395030" cy="227042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676" y="2576718"/>
            <a:ext cx="2876712" cy="192380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22" y="4647800"/>
            <a:ext cx="3380768" cy="2260888"/>
          </a:xfrm>
          <a:prstGeom prst="rect">
            <a:avLst/>
          </a:prstGeom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2FA50E6-F894-4ADC-8025-5FF1296E95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59685" y="3247310"/>
            <a:ext cx="19549" cy="896589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직선 화살표 연결선 2">
            <a:extLst>
              <a:ext uri="{FF2B5EF4-FFF2-40B4-BE49-F238E27FC236}">
                <a16:creationId xmlns:a16="http://schemas.microsoft.com/office/drawing/2014/main" id="{CB906367-38EF-4193-B35C-D2E30628FE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670525" y="3886898"/>
            <a:ext cx="0" cy="360362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직선 화살표 연결선 11">
            <a:extLst>
              <a:ext uri="{FF2B5EF4-FFF2-40B4-BE49-F238E27FC236}">
                <a16:creationId xmlns:a16="http://schemas.microsoft.com/office/drawing/2014/main" id="{282F0C41-1B89-4F7D-A448-50AA9DC3E3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59857" y="2882185"/>
            <a:ext cx="0" cy="360363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15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20" name="직선 화살표 연결선 2">
            <a:extLst>
              <a:ext uri="{FF2B5EF4-FFF2-40B4-BE49-F238E27FC236}">
                <a16:creationId xmlns:a16="http://schemas.microsoft.com/office/drawing/2014/main" id="{D061EAB3-730E-44F9-82D7-13FA8D822BF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967288" y="5592763"/>
            <a:ext cx="792162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직선 화살표 연결선 13">
            <a:extLst>
              <a:ext uri="{FF2B5EF4-FFF2-40B4-BE49-F238E27FC236}">
                <a16:creationId xmlns:a16="http://schemas.microsoft.com/office/drawing/2014/main" id="{D2D890C1-D89B-435A-98E8-83DAD5DA1C2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19463" y="5592763"/>
            <a:ext cx="936625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6" name="Rectangle 8">
            <a:extLst>
              <a:ext uri="{FF2B5EF4-FFF2-40B4-BE49-F238E27FC236}">
                <a16:creationId xmlns:a16="http://schemas.microsoft.com/office/drawing/2014/main" id="{A7A9C7EA-6A73-4C18-BE74-52BA130FA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399" y="4576763"/>
            <a:ext cx="29845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-CO bite </a:t>
            </a:r>
            <a:r>
              <a:rPr lang="ko-KR" altLang="en-US" sz="1200" dirty="0">
                <a:solidFill>
                  <a:schemeClr val="bg2"/>
                </a:solidFill>
              </a:rPr>
              <a:t>상태로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 </a:t>
            </a:r>
            <a:r>
              <a:rPr lang="ko-KR" altLang="en-US" sz="1200" dirty="0" err="1">
                <a:solidFill>
                  <a:schemeClr val="bg2"/>
                </a:solidFill>
              </a:rPr>
              <a:t>촬영시</a:t>
            </a:r>
            <a:r>
              <a:rPr lang="ko-KR" altLang="en-US" sz="1200" dirty="0">
                <a:solidFill>
                  <a:schemeClr val="bg2"/>
                </a:solidFill>
              </a:rPr>
              <a:t> </a:t>
            </a:r>
            <a:r>
              <a:rPr lang="en-US" altLang="ko-KR" sz="1200" dirty="0">
                <a:solidFill>
                  <a:schemeClr val="bg2"/>
                </a:solidFill>
              </a:rPr>
              <a:t>molar key</a:t>
            </a:r>
            <a:r>
              <a:rPr lang="ko-KR" altLang="en-US" sz="1200" dirty="0">
                <a:solidFill>
                  <a:schemeClr val="bg2"/>
                </a:solidFill>
              </a:rPr>
              <a:t>를 명확히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</a:t>
            </a:r>
            <a:r>
              <a:rPr lang="ko-KR" altLang="en-US" sz="1200" dirty="0">
                <a:solidFill>
                  <a:schemeClr val="bg2"/>
                </a:solidFill>
              </a:rPr>
              <a:t> 있어야함</a:t>
            </a:r>
            <a:r>
              <a:rPr lang="en-US" altLang="ko-KR" sz="1200" dirty="0">
                <a:solidFill>
                  <a:schemeClr val="bg2"/>
                </a:solidFill>
              </a:rPr>
              <a:t>.</a:t>
            </a:r>
          </a:p>
          <a:p>
            <a:pPr eaLnBrk="1" hangingPunct="1"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교합이 불안정시 손으로 잡고 정면</a:t>
            </a:r>
            <a:r>
              <a:rPr lang="en-US" altLang="ko-KR" sz="1200" dirty="0">
                <a:solidFill>
                  <a:schemeClr val="bg2"/>
                </a:solidFill>
              </a:rPr>
              <a:t>/</a:t>
            </a:r>
            <a:r>
              <a:rPr lang="ko-KR" altLang="en-US" sz="1200" dirty="0">
                <a:solidFill>
                  <a:schemeClr val="bg2"/>
                </a:solidFill>
              </a:rPr>
              <a:t>측면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측면촬영시 촬영각도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 err="1">
                <a:solidFill>
                  <a:schemeClr val="bg2"/>
                </a:solidFill>
              </a:rPr>
              <a:t>악궁에</a:t>
            </a:r>
            <a:r>
              <a:rPr lang="ko-KR" altLang="en-US" sz="1200" dirty="0">
                <a:solidFill>
                  <a:schemeClr val="bg2"/>
                </a:solidFill>
              </a:rPr>
              <a:t> 수직으로 촬영이 되어야 </a:t>
            </a:r>
            <a:r>
              <a:rPr lang="ko-KR" altLang="en-US" sz="1200" dirty="0" err="1">
                <a:solidFill>
                  <a:schemeClr val="bg2"/>
                </a:solidFill>
              </a:rPr>
              <a:t>구치부</a:t>
            </a:r>
            <a:r>
              <a:rPr lang="ko-KR" altLang="en-US" sz="1200" dirty="0">
                <a:solidFill>
                  <a:schemeClr val="bg2"/>
                </a:solidFill>
              </a:rPr>
              <a:t> 교합관계를 정확히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알수있음</a:t>
            </a:r>
            <a:endParaRPr lang="en-US" altLang="ko-KR" sz="1200" dirty="0">
              <a:solidFill>
                <a:schemeClr val="bg2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74" y="183084"/>
            <a:ext cx="2937176" cy="195811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33" y="145644"/>
            <a:ext cx="3324057" cy="221603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173" y="4662529"/>
            <a:ext cx="3159794" cy="210652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620" y="2436532"/>
            <a:ext cx="3210347" cy="2140231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0" y="2535432"/>
            <a:ext cx="2772369" cy="1848246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51" y="2461446"/>
            <a:ext cx="2883348" cy="1922232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12" y="4820357"/>
            <a:ext cx="2857759" cy="1905173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291" y="220494"/>
            <a:ext cx="2920718" cy="1947145"/>
          </a:xfrm>
          <a:prstGeom prst="rect">
            <a:avLst/>
          </a:prstGeom>
        </p:spPr>
      </p:pic>
      <p:cxnSp>
        <p:nvCxnSpPr>
          <p:cNvPr id="13324" name="직선 연결선 2">
            <a:extLst>
              <a:ext uri="{FF2B5EF4-FFF2-40B4-BE49-F238E27FC236}">
                <a16:creationId xmlns:a16="http://schemas.microsoft.com/office/drawing/2014/main" id="{C8EDEC73-CE8E-41AD-8140-11AD806C24B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91886" y="5329646"/>
            <a:ext cx="1933303" cy="43543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9" name="TextBox 23">
            <a:extLst>
              <a:ext uri="{FF2B5EF4-FFF2-40B4-BE49-F238E27FC236}">
                <a16:creationId xmlns:a16="http://schemas.microsoft.com/office/drawing/2014/main" id="{18EA1289-0BBC-448C-9CE3-90F54A62F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6392863"/>
            <a:ext cx="2192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Curve of Spee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8" name="TextBox 22">
            <a:extLst>
              <a:ext uri="{FF2B5EF4-FFF2-40B4-BE49-F238E27FC236}">
                <a16:creationId xmlns:a16="http://schemas.microsoft.com/office/drawing/2014/main" id="{0BBA04EF-8995-4056-A090-6E08B63A1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1889125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 dirty="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 dirty="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7" name="TextBox 6">
            <a:extLst>
              <a:ext uri="{FF2B5EF4-FFF2-40B4-BE49-F238E27FC236}">
                <a16:creationId xmlns:a16="http://schemas.microsoft.com/office/drawing/2014/main" id="{516723AB-C998-43AB-BD65-D09BA41B2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723" y="2071105"/>
            <a:ext cx="1366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 dirty="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 dirty="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535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6CC28E60-C810-413B-B345-A7827F41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Panorama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208150" cy="376801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41A22D2-DFD9-4BDA-802D-2254C451C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 smtClean="0">
                <a:solidFill>
                  <a:srgbClr val="FC6204"/>
                </a:solidFill>
                <a:latin typeface="+mj-lt"/>
              </a:rPr>
              <a:t>치료전</a:t>
            </a:r>
            <a:r>
              <a:rPr lang="en-US" altLang="ko-KR" sz="4000" b="1" dirty="0" smtClean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 err="1">
                <a:solidFill>
                  <a:srgbClr val="FC6204"/>
                </a:solidFill>
                <a:latin typeface="+mj-lt"/>
              </a:rPr>
              <a:t>Ceph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D42DDB7F-0176-43A5-B125-FDA3B7DD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96913"/>
            <a:ext cx="2843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FH line 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평행하게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어려우면 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palatal plane)</a:t>
            </a:r>
            <a:endParaRPr lang="ko-KR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6588224" cy="4745755"/>
          </a:xfrm>
          <a:prstGeom prst="rect">
            <a:avLst/>
          </a:prstGeom>
        </p:spPr>
      </p:pic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FD5F7C0B-D48F-1F3D-C9DC-D3263D6F41D6}"/>
              </a:ext>
            </a:extLst>
          </p:cNvPr>
          <p:cNvCxnSpPr>
            <a:cxnSpLocks/>
          </p:cNvCxnSpPr>
          <p:nvPr/>
        </p:nvCxnSpPr>
        <p:spPr bwMode="auto">
          <a:xfrm>
            <a:off x="6134305" y="2336533"/>
            <a:ext cx="57489" cy="2679604"/>
          </a:xfrm>
          <a:prstGeom prst="line">
            <a:avLst/>
          </a:prstGeom>
          <a:gradFill rotWithShape="1">
            <a:gsLst>
              <a:gs pos="0">
                <a:srgbClr val="3399FF">
                  <a:gamma/>
                  <a:tint val="38039"/>
                  <a:invGamma/>
                </a:srgbClr>
              </a:gs>
              <a:gs pos="100000">
                <a:srgbClr val="3399FF"/>
              </a:gs>
            </a:gsLst>
            <a:lin ang="0" scaled="1"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1AA604F8-6501-4C4B-8C74-718C9C4994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92760"/>
            <a:ext cx="7772400" cy="1470025"/>
          </a:xfrm>
        </p:spPr>
        <p:txBody>
          <a:bodyPr/>
          <a:lstStyle/>
          <a:p>
            <a:r>
              <a:rPr lang="en-US" altLang="ko-KR" sz="5400" b="1" dirty="0"/>
              <a:t>Analysis</a:t>
            </a:r>
            <a:endParaRPr lang="ko-KR" altLang="en-US" sz="5400" b="1" dirty="0"/>
          </a:p>
        </p:txBody>
      </p:sp>
      <p:sp>
        <p:nvSpPr>
          <p:cNvPr id="21507" name="부제목 2">
            <a:extLst>
              <a:ext uri="{FF2B5EF4-FFF2-40B4-BE49-F238E27FC236}">
                <a16:creationId xmlns:a16="http://schemas.microsoft.com/office/drawing/2014/main" id="{02E530A4-7235-4599-8D5A-1F51638F6C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99592" y="3412640"/>
            <a:ext cx="7772400" cy="1752600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본 </a:t>
            </a:r>
            <a:r>
              <a:rPr lang="en-US" altLang="ko-KR" sz="2400" dirty="0"/>
              <a:t>ppt </a:t>
            </a:r>
            <a:r>
              <a:rPr lang="ko-KR" altLang="en-US" sz="2400" dirty="0"/>
              <a:t>에 기재된 것은 제 세미나 수강생이 사용하는 예시입니다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원장님께서 사용하시는 것을 넣으시면 됩니다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작성이 어려우시면 작성된 </a:t>
            </a:r>
            <a:r>
              <a:rPr lang="ko-KR" altLang="en-US" sz="2400" dirty="0" err="1"/>
              <a:t>챠트가</a:t>
            </a:r>
            <a:r>
              <a:rPr lang="ko-KR" altLang="en-US" sz="2400" dirty="0"/>
              <a:t> 잘 보이게 사진을 찍어서 첨부하셔도 됩니다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19815</TotalTime>
  <Words>468</Words>
  <Application>Microsoft Office PowerPoint</Application>
  <PresentationFormat>화면 슬라이드 쇼(4:3)</PresentationFormat>
  <Paragraphs>113</Paragraphs>
  <Slides>15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1" baseType="lpstr">
      <vt:lpstr>Arial Unicode MS</vt:lpstr>
      <vt:lpstr>굴림</vt:lpstr>
      <vt:lpstr>Arial</vt:lpstr>
      <vt:lpstr>맑은 고딕</vt:lpstr>
      <vt:lpstr>Times New Roman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Analysis</vt:lpstr>
      <vt:lpstr>PowerPoint 프레젠테이션</vt:lpstr>
      <vt:lpstr>Problem list</vt:lpstr>
      <vt:lpstr>PowerPoint 프레젠테이션</vt:lpstr>
      <vt:lpstr>PowerPoint 프레젠테이션</vt:lpstr>
      <vt:lpstr>Tx. Plan</vt:lpstr>
      <vt:lpstr>Question</vt:lpstr>
    </vt:vector>
  </TitlesOfParts>
  <Company>연세대학교 치과대학병원 교정과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최낙천</dc:creator>
  <cp:lastModifiedBy>user</cp:lastModifiedBy>
  <cp:revision>801</cp:revision>
  <dcterms:created xsi:type="dcterms:W3CDTF">2005-05-18T11:28:50Z</dcterms:created>
  <dcterms:modified xsi:type="dcterms:W3CDTF">2024-07-06T06:26:51Z</dcterms:modified>
</cp:coreProperties>
</file>