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9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58" r:id="rId10"/>
    <p:sldId id="841" r:id="rId11"/>
    <p:sldId id="831" r:id="rId12"/>
    <p:sldId id="859" r:id="rId13"/>
    <p:sldId id="814" r:id="rId14"/>
    <p:sldId id="824" r:id="rId15"/>
    <p:sldId id="791" r:id="rId16"/>
    <p:sldId id="825" r:id="rId17"/>
    <p:sldId id="819" r:id="rId18"/>
  </p:sldIdLst>
  <p:sldSz cx="9144000" cy="6858000" type="screen4x3"/>
  <p:notesSz cx="6858000" cy="9144000"/>
  <p:embeddedFontLst>
    <p:embeddedFont>
      <p:font typeface="Arial Unicode MS" panose="020B0600000101010101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1524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13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15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859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(CO)</a:t>
            </a:r>
            <a:endParaRPr kumimoji="0" lang="en-US" altLang="ko-KR" sz="3600" b="1" dirty="0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40075"/>
            <a:ext cx="7701781" cy="51397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(CR)</a:t>
            </a:r>
            <a:endParaRPr kumimoji="0" lang="en-US" altLang="ko-KR" sz="3600" b="1" dirty="0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250804" cy="5424098"/>
          </a:xfrm>
        </p:spPr>
      </p:pic>
    </p:spTree>
    <p:extLst>
      <p:ext uri="{BB962C8B-B14F-4D97-AF65-F5344CB8AC3E}">
        <p14:creationId xmlns:p14="http://schemas.microsoft.com/office/powerpoint/2010/main" val="417136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</a:t>
            </a:r>
            <a:r>
              <a:rPr lang="en-US" altLang="ko-KR" dirty="0" smtClean="0">
                <a:latin typeface="+mj-lt"/>
              </a:rPr>
              <a:t>I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Molar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-Class </a:t>
            </a:r>
            <a:r>
              <a:rPr lang="en-US" altLang="ko-KR" dirty="0" smtClean="0">
                <a:latin typeface="+mj-lt"/>
              </a:rPr>
              <a:t>I</a:t>
            </a:r>
            <a:r>
              <a:rPr lang="en-US" altLang="ko-KR" dirty="0">
                <a:latin typeface="+mj-lt"/>
              </a:rPr>
              <a:t>, Lt-Class </a:t>
            </a:r>
            <a:r>
              <a:rPr lang="en-US" altLang="ko-KR" dirty="0" smtClean="0">
                <a:latin typeface="+mj-lt"/>
              </a:rPr>
              <a:t>I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Canine key:  </a:t>
            </a:r>
            <a:r>
              <a:rPr lang="en-US" altLang="ko-KR" dirty="0" err="1"/>
              <a:t>Rt</a:t>
            </a:r>
            <a:r>
              <a:rPr lang="en-US" altLang="ko-KR" dirty="0"/>
              <a:t>-Class III, Lt-Class III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OB/OJ=2.0/-</a:t>
            </a:r>
            <a:r>
              <a:rPr lang="en-US" altLang="ko-KR" dirty="0" smtClean="0">
                <a:latin typeface="+mj-lt"/>
              </a:rPr>
              <a:t>1</a:t>
            </a:r>
            <a:r>
              <a:rPr lang="en-US" altLang="ko-KR" dirty="0" smtClean="0">
                <a:latin typeface="+mj-lt"/>
              </a:rPr>
              <a:t>.5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Both </a:t>
            </a:r>
            <a:r>
              <a:rPr lang="en-US" altLang="ko-KR" dirty="0" err="1" smtClean="0">
                <a:latin typeface="+mj-lt"/>
              </a:rPr>
              <a:t>Mx</a:t>
            </a:r>
            <a:r>
              <a:rPr lang="en-US" altLang="ko-KR" dirty="0" smtClean="0">
                <a:latin typeface="+mj-lt"/>
              </a:rPr>
              <a:t> canine eruption space deficiency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on (</a:t>
            </a:r>
            <a:r>
              <a:rPr lang="en-US" altLang="ko-KR" dirty="0" smtClean="0">
                <a:latin typeface="Arial"/>
              </a:rPr>
              <a:t>Mx:8.5</a:t>
            </a:r>
            <a:r>
              <a:rPr lang="en-US" altLang="ko-KR" dirty="0">
                <a:latin typeface="Arial"/>
              </a:rPr>
              <a:t>, </a:t>
            </a:r>
            <a:r>
              <a:rPr lang="en-US" altLang="ko-KR" dirty="0" smtClean="0">
                <a:latin typeface="Arial"/>
              </a:rPr>
              <a:t>Mn:2) </a:t>
            </a: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07855"/>
              </p:ext>
            </p:extLst>
          </p:nvPr>
        </p:nvGraphicFramePr>
        <p:xfrm>
          <a:off x="2961595" y="2989536"/>
          <a:ext cx="1466389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41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2  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latinLnBrk="1">
                        <a:buAutoNum type="arabicPlain"/>
                      </a:pP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1 2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75258"/>
              </p:ext>
            </p:extLst>
          </p:nvPr>
        </p:nvGraphicFramePr>
        <p:xfrm>
          <a:off x="2207531" y="3960722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(0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3773" y="4019505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89089" y="4359909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</a:t>
            </a:r>
            <a:r>
              <a:rPr lang="en-US" altLang="ko-KR" sz="5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bite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err="1" smtClean="0">
                <a:solidFill>
                  <a:srgbClr val="0070C0"/>
                </a:solidFill>
              </a:rPr>
              <a:t>상악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D</a:t>
            </a:r>
            <a:r>
              <a:rPr lang="en-US" altLang="ko-KR" sz="2000" dirty="0" smtClean="0">
                <a:solidFill>
                  <a:srgbClr val="0070C0"/>
                </a:solidFill>
              </a:rPr>
              <a:t>BS,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견치공간</a:t>
            </a:r>
            <a:r>
              <a:rPr lang="ko-KR" altLang="en-US" sz="2000" dirty="0" smtClean="0">
                <a:solidFill>
                  <a:srgbClr val="0070C0"/>
                </a:solidFill>
              </a:rPr>
              <a:t> 확보 및 반대교합해소</a:t>
            </a:r>
            <a:endParaRPr lang="en-US" altLang="ko-KR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 err="1" smtClean="0"/>
              <a:t>Mx</a:t>
            </a:r>
            <a:r>
              <a:rPr lang="en-US" altLang="ko-KR" sz="2000" dirty="0" smtClean="0"/>
              <a:t> DBS</a:t>
            </a:r>
          </a:p>
          <a:p>
            <a:pPr>
              <a:buFontTx/>
              <a:buAutoNum type="arabicPeriod"/>
            </a:pPr>
            <a:r>
              <a:rPr lang="en-US" altLang="ko-KR" sz="2000" dirty="0" smtClean="0"/>
              <a:t>Alignment </a:t>
            </a:r>
          </a:p>
          <a:p>
            <a:pPr>
              <a:buFontTx/>
              <a:buAutoNum type="arabicPeriod"/>
            </a:pPr>
            <a:r>
              <a:rPr lang="en-US" altLang="ko-KR" sz="2000" dirty="0" smtClean="0"/>
              <a:t>Round </a:t>
            </a:r>
            <a:r>
              <a:rPr lang="en-US" altLang="ko-KR" sz="2000" dirty="0" err="1" smtClean="0"/>
              <a:t>ss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와이어 상 </a:t>
            </a:r>
            <a:r>
              <a:rPr lang="en-US" altLang="ko-KR" sz="2000" dirty="0" smtClean="0"/>
              <a:t>#13, 23 OCS 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ko-KR" altLang="en-US" sz="2000" dirty="0" err="1" smtClean="0"/>
              <a:t>전치부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flaring </a:t>
            </a:r>
            <a:r>
              <a:rPr lang="ko-KR" altLang="en-US" sz="2000" dirty="0" smtClean="0"/>
              <a:t>으로 </a:t>
            </a:r>
            <a:r>
              <a:rPr lang="ko-KR" altLang="en-US" sz="2000" dirty="0" err="1" smtClean="0"/>
              <a:t>반대교합</a:t>
            </a:r>
            <a:r>
              <a:rPr lang="ko-KR" altLang="en-US" sz="2000" dirty="0" smtClean="0"/>
              <a:t> 해소</a:t>
            </a:r>
            <a:endParaRPr lang="en-US" altLang="ko-KR" sz="2000" dirty="0" smtClean="0"/>
          </a:p>
          <a:p>
            <a:pPr>
              <a:buFontTx/>
              <a:buAutoNum type="arabicPeriod"/>
            </a:pPr>
            <a:r>
              <a:rPr lang="ko-KR" altLang="en-US" sz="2000" dirty="0" smtClean="0"/>
              <a:t>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:1</a:t>
            </a:r>
            <a:r>
              <a:rPr lang="ko-KR" altLang="en-US" sz="2000" dirty="0" smtClean="0"/>
              <a:t>년</a:t>
            </a:r>
            <a:endParaRPr lang="en-US" altLang="ko-KR" sz="2000" dirty="0"/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 </a:t>
            </a:r>
            <a:r>
              <a:rPr lang="ko-KR" altLang="en-US" sz="2000" dirty="0"/>
              <a:t>재발가능성</a:t>
            </a:r>
            <a:r>
              <a:rPr lang="en-US" altLang="ko-KR" sz="2000" dirty="0"/>
              <a:t>,. </a:t>
            </a:r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>
            <a:normAutofit/>
          </a:bodyPr>
          <a:lstStyle/>
          <a:p>
            <a:r>
              <a:rPr lang="ko-KR" altLang="en-US" sz="2200" dirty="0" smtClean="0"/>
              <a:t>원장님 안녕하세요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나라에 여러 일들이 많은데 그래도 새해 복 많이 받으시고 올 한해도 하시는 일들 모두 좋은 결실이 있기를 기원합니다</a:t>
            </a:r>
            <a:r>
              <a:rPr lang="en-US" altLang="ko-KR" sz="2200" dirty="0" smtClean="0"/>
              <a:t>. </a:t>
            </a:r>
          </a:p>
          <a:p>
            <a:r>
              <a:rPr lang="ko-KR" altLang="en-US" sz="2200" dirty="0" smtClean="0"/>
              <a:t>이 환자는 가족력이 없고 </a:t>
            </a:r>
            <a:r>
              <a:rPr lang="en-US" altLang="ko-KR" sz="2200" dirty="0"/>
              <a:t>S</a:t>
            </a:r>
            <a:r>
              <a:rPr lang="en-US" altLang="ko-KR" sz="2200" dirty="0" smtClean="0"/>
              <a:t>keletal Class I </a:t>
            </a:r>
            <a:r>
              <a:rPr lang="ko-KR" altLang="en-US" sz="2200" dirty="0" smtClean="0"/>
              <a:t>으로 보여져서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치아들 </a:t>
            </a:r>
            <a:r>
              <a:rPr lang="ko-KR" altLang="en-US" sz="2200" dirty="0" err="1" smtClean="0"/>
              <a:t>본딩하여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round </a:t>
            </a:r>
            <a:r>
              <a:rPr lang="en-US" altLang="ko-KR" sz="2200" dirty="0" err="1" smtClean="0"/>
              <a:t>ss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와이어 상에서 </a:t>
            </a:r>
            <a:r>
              <a:rPr lang="en-US" altLang="ko-KR" sz="2200" dirty="0" smtClean="0"/>
              <a:t>#13, 23 </a:t>
            </a:r>
            <a:r>
              <a:rPr lang="ko-KR" altLang="en-US" sz="2200" dirty="0" smtClean="0"/>
              <a:t>맹출 공간 확보하면서 </a:t>
            </a:r>
            <a:r>
              <a:rPr lang="ko-KR" altLang="en-US" sz="2200" dirty="0" err="1" smtClean="0"/>
              <a:t>전치부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flaring </a:t>
            </a:r>
            <a:r>
              <a:rPr lang="ko-KR" altLang="en-US" sz="2200" dirty="0" smtClean="0"/>
              <a:t>시켜 </a:t>
            </a:r>
            <a:r>
              <a:rPr lang="ko-KR" altLang="en-US" sz="2200" dirty="0" err="1" smtClean="0"/>
              <a:t>반대교합</a:t>
            </a:r>
            <a:r>
              <a:rPr lang="ko-KR" altLang="en-US" sz="2200" dirty="0" smtClean="0"/>
              <a:t> 해소하는 것으로 치료 계획을 세웠습니다</a:t>
            </a:r>
            <a:r>
              <a:rPr lang="en-US" altLang="ko-KR" sz="2200" dirty="0" smtClean="0"/>
              <a:t>.</a:t>
            </a:r>
          </a:p>
          <a:p>
            <a:r>
              <a:rPr lang="ko-KR" altLang="en-US" sz="2200" dirty="0" smtClean="0"/>
              <a:t>치료 계획에 대한 조언 부탁 드리고 구내 정면 포토를 작은 </a:t>
            </a:r>
            <a:r>
              <a:rPr lang="ko-KR" altLang="en-US" sz="2200" dirty="0" err="1" smtClean="0"/>
              <a:t>리트랙터를</a:t>
            </a:r>
            <a:r>
              <a:rPr lang="ko-KR" altLang="en-US" sz="2200" dirty="0" smtClean="0"/>
              <a:t> 끼고 촬영하여 잘 안보이긴 하는데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악궁도</a:t>
            </a:r>
            <a:r>
              <a:rPr lang="ko-KR" altLang="en-US" sz="2200" dirty="0" smtClean="0"/>
              <a:t> 확장하는 것이 나을까요</a:t>
            </a:r>
            <a:r>
              <a:rPr lang="en-US" altLang="ko-KR" sz="2200" dirty="0" smtClean="0"/>
              <a:t>? </a:t>
            </a:r>
          </a:p>
          <a:p>
            <a:r>
              <a:rPr lang="ko-KR" altLang="en-US" sz="2200" dirty="0" err="1" smtClean="0"/>
              <a:t>하악에</a:t>
            </a:r>
            <a:r>
              <a:rPr lang="ko-KR" altLang="en-US" sz="2200" dirty="0" smtClean="0"/>
              <a:t> 대해서는 </a:t>
            </a:r>
            <a:r>
              <a:rPr lang="ko-KR" altLang="en-US" sz="2200" dirty="0" err="1" smtClean="0"/>
              <a:t>본딩하거나</a:t>
            </a:r>
            <a:r>
              <a:rPr lang="ko-KR" altLang="en-US" sz="2200" dirty="0" smtClean="0"/>
              <a:t> 추가적인 진료가 필요하지는 않을까요</a:t>
            </a:r>
            <a:r>
              <a:rPr lang="en-US" altLang="ko-KR" sz="2200" dirty="0" smtClean="0"/>
              <a:t>?</a:t>
            </a:r>
            <a:endParaRPr lang="en-US" altLang="ko-KR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김태연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2015.06.07/ 9Y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반대교합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보여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경과관찰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하다가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보호자분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상담 원하셔서 진단 시행함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0772"/>
            <a:ext cx="3847619" cy="51047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21" y="1091724"/>
            <a:ext cx="3866667" cy="4942857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71661" y="2732706"/>
            <a:ext cx="38864" cy="276935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4" y="1052736"/>
            <a:ext cx="4077183" cy="514383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74" y="1108500"/>
            <a:ext cx="3979622" cy="5216281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63543" y="4145280"/>
            <a:ext cx="252549" cy="109728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54" y="106008"/>
            <a:ext cx="3195205" cy="21358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31" y="4632674"/>
            <a:ext cx="3265894" cy="218308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40" y="2315753"/>
            <a:ext cx="3400710" cy="227320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2486100"/>
            <a:ext cx="3052886" cy="204069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34" y="2511878"/>
            <a:ext cx="3084491" cy="2061825"/>
          </a:xfrm>
          <a:prstGeom prst="rect">
            <a:avLst/>
          </a:prstGeom>
        </p:spPr>
      </p:pic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74331" y="3944546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62549" y="3329703"/>
            <a:ext cx="19549" cy="89658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71429" y="3025538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53" y="299835"/>
            <a:ext cx="3022796" cy="201519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59" y="4686368"/>
            <a:ext cx="2980565" cy="198704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81" y="2406663"/>
            <a:ext cx="3232708" cy="215513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2437655"/>
            <a:ext cx="3110819" cy="207388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93" y="2531539"/>
            <a:ext cx="3017417" cy="20116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7">
            <a:off x="-6488" y="4686368"/>
            <a:ext cx="2817115" cy="187807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" y="346962"/>
            <a:ext cx="2853457" cy="190230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99" y="336909"/>
            <a:ext cx="2629426" cy="1752951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1886" y="5329646"/>
            <a:ext cx="1933303" cy="4354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23" y="2071105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8" y="1556792"/>
            <a:ext cx="8909103" cy="3767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611" y="57332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</a:rPr>
              <a:t>이 파노라마 영상이 </a:t>
            </a:r>
            <a:r>
              <a:rPr lang="en-US" altLang="ko-KR" sz="2000" dirty="0" smtClean="0">
                <a:solidFill>
                  <a:srgbClr val="FF0000"/>
                </a:solidFill>
              </a:rPr>
              <a:t>7</a:t>
            </a:r>
            <a:r>
              <a:rPr lang="ko-KR" altLang="en-US" sz="2000" dirty="0" smtClean="0">
                <a:solidFill>
                  <a:srgbClr val="FF0000"/>
                </a:solidFill>
              </a:rPr>
              <a:t>개월 전에 촬영한 것인데 깜빡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못찍어서</a:t>
            </a:r>
            <a:r>
              <a:rPr lang="ko-KR" altLang="en-US" sz="2000" dirty="0" smtClean="0">
                <a:solidFill>
                  <a:srgbClr val="FF0000"/>
                </a:solidFill>
              </a:rPr>
              <a:t> 필요하면 다시 촬영해서 올리겠습니다</a:t>
            </a:r>
            <a:r>
              <a:rPr lang="en-US" altLang="ko-KR" sz="2000" dirty="0" smtClean="0">
                <a:solidFill>
                  <a:srgbClr val="0070C0"/>
                </a:solidFill>
              </a:rPr>
              <a:t>.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CO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D5F7C0B-D48F-1F3D-C9DC-D3263D6F41D6}"/>
              </a:ext>
            </a:extLst>
          </p:cNvPr>
          <p:cNvCxnSpPr>
            <a:cxnSpLocks/>
          </p:cNvCxnSpPr>
          <p:nvPr/>
        </p:nvCxnSpPr>
        <p:spPr bwMode="auto">
          <a:xfrm>
            <a:off x="8028384" y="2204864"/>
            <a:ext cx="156754" cy="3169920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45636"/>
            <a:ext cx="5443834" cy="58123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CR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D5F7C0B-D48F-1F3D-C9DC-D3263D6F41D6}"/>
              </a:ext>
            </a:extLst>
          </p:cNvPr>
          <p:cNvCxnSpPr>
            <a:cxnSpLocks/>
          </p:cNvCxnSpPr>
          <p:nvPr/>
        </p:nvCxnSpPr>
        <p:spPr bwMode="auto">
          <a:xfrm flipH="1">
            <a:off x="8172400" y="2204864"/>
            <a:ext cx="288032" cy="3528392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14737"/>
            <a:ext cx="5443834" cy="5812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957575"/>
      </p:ext>
    </p:ext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19958</TotalTime>
  <Words>522</Words>
  <Application>Microsoft Office PowerPoint</Application>
  <PresentationFormat>화면 슬라이드 쇼(4:3)</PresentationFormat>
  <Paragraphs>124</Paragraphs>
  <Slides>17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Times New Roman</vt:lpstr>
      <vt:lpstr>Arial Unicode MS</vt:lpstr>
      <vt:lpstr>굴림</vt:lpstr>
      <vt:lpstr>Arial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813</cp:revision>
  <dcterms:created xsi:type="dcterms:W3CDTF">2005-05-18T11:28:50Z</dcterms:created>
  <dcterms:modified xsi:type="dcterms:W3CDTF">2025-01-03T23:39:50Z</dcterms:modified>
</cp:coreProperties>
</file>