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32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28" r:id="rId12"/>
    <p:sldId id="846" r:id="rId13"/>
    <p:sldId id="847" r:id="rId14"/>
    <p:sldId id="830" r:id="rId15"/>
    <p:sldId id="831" r:id="rId16"/>
    <p:sldId id="814" r:id="rId17"/>
    <p:sldId id="824" r:id="rId18"/>
    <p:sldId id="791" r:id="rId19"/>
    <p:sldId id="825" r:id="rId20"/>
    <p:sldId id="826" r:id="rId21"/>
    <p:sldId id="817" r:id="rId22"/>
    <p:sldId id="842" r:id="rId23"/>
    <p:sldId id="827" r:id="rId24"/>
    <p:sldId id="812" r:id="rId25"/>
    <p:sldId id="843" r:id="rId26"/>
    <p:sldId id="777" r:id="rId27"/>
    <p:sldId id="776" r:id="rId28"/>
    <p:sldId id="801" r:id="rId29"/>
    <p:sldId id="802" r:id="rId30"/>
    <p:sldId id="819" r:id="rId3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7" autoAdjust="0"/>
    <p:restoredTop sz="95357" autoAdjust="0"/>
  </p:normalViewPr>
  <p:slideViewPr>
    <p:cSldViewPr>
      <p:cViewPr varScale="1">
        <p:scale>
          <a:sx n="109" d="100"/>
          <a:sy n="109" d="100"/>
        </p:scale>
        <p:origin x="1662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16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17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18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27D0767-748D-4D28-A1DA-EDD11A034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83929E6F-DBCB-4182-BBDB-F08AF059D2A2}" type="slidenum">
              <a:rPr lang="en-US" altLang="ko-KR"/>
              <a:pPr>
                <a:spcBef>
                  <a:spcPct val="0"/>
                </a:spcBef>
              </a:pPr>
              <a:t>21</a:t>
            </a:fld>
            <a:endParaRPr lang="en-US" altLang="ko-KR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2374ABC-0933-472F-A917-B547B4325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7882FCCA-67C4-4D8A-A3EC-16F9B964E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5C108D8-F730-48BE-A934-1CAE751E72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BB038AC-98CB-4998-B204-779E20E90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8165703-F88B-4537-8722-A8296A76E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A205726-F662-4716-A324-FFF712453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2A0FF14-07BB-4A04-8697-898964E1E6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24B4FB7-ED37-4C7F-A277-9C77789B0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270B3259-6656-493B-9441-542DF246664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CA2BE0-AD50-4140-AB29-11C0A0051E82}" type="slidenum">
              <a:rPr lang="en-US" altLang="ko-KR"/>
              <a:pPr algn="r" eaLnBrk="1" hangingPunct="1">
                <a:spcBef>
                  <a:spcPct val="0"/>
                </a:spcBef>
              </a:pPr>
              <a:t>26</a:t>
            </a:fld>
            <a:endParaRPr lang="en-US" altLang="ko-K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E417DBF-B7C2-4127-9BBA-CC6B4B367B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43A6B2B-22B9-4294-90B0-A0E5E21DA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596C8B5-6DE1-4920-A524-8CE6AE75D4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25B3-33A2-442B-AD3A-3075695521C5}" type="slidenum">
              <a:rPr lang="en-US" altLang="ko-KR"/>
              <a:pPr algn="r" eaLnBrk="1" hangingPunct="1">
                <a:spcBef>
                  <a:spcPct val="0"/>
                </a:spcBef>
              </a:pPr>
              <a:t>27</a:t>
            </a:fld>
            <a:endParaRPr lang="en-US" altLang="ko-K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D19665C2-2448-444C-9CC1-7AE07F33C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BABB42C-16FE-41E7-87C1-AD202AFE4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20DCBC3-68DA-4630-BB73-50C4C0F8037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1CE6FC-29F3-4CA2-BC02-E47DE6AFC847}" type="slidenum">
              <a:rPr lang="en-US" altLang="ko-KR"/>
              <a:pPr algn="r" eaLnBrk="1" hangingPunct="1">
                <a:spcBef>
                  <a:spcPct val="0"/>
                </a:spcBef>
              </a:pPr>
              <a:t>28</a:t>
            </a:fld>
            <a:endParaRPr lang="en-US" altLang="ko-K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DA740B9-3F03-4D2F-BFC6-04659F238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25725E49-90DB-4C54-B880-8835CBDE9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4A3CB824-6D12-41A5-9095-10C1083A9AF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5AC6BA-2BFC-402B-B4AD-2D3C960E8D10}" type="slidenum">
              <a:rPr lang="en-US" altLang="ko-KR"/>
              <a:pPr algn="r" eaLnBrk="1" hangingPunct="1">
                <a:spcBef>
                  <a:spcPct val="0"/>
                </a:spcBef>
              </a:pPr>
              <a:t>29</a:t>
            </a:fld>
            <a:endParaRPr lang="en-US" altLang="ko-K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2FD66084-E69E-45A4-B20E-DE83C107A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BB90364-5608-48B4-A5BC-4C95F7D8E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Live</a:t>
            </a:r>
            <a:r>
              <a:rPr lang="ko-KR" altLang="en-US" sz="5400" b="1" dirty="0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 교정상담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내용 개체 틀 3">
            <a:extLst>
              <a:ext uri="{FF2B5EF4-FFF2-40B4-BE49-F238E27FC236}">
                <a16:creationId xmlns:a16="http://schemas.microsoft.com/office/drawing/2014/main" id="{5E25F0FD-3839-4DAF-BE6E-79401CD41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300" y="1268413"/>
            <a:ext cx="6121400" cy="5438775"/>
          </a:xfrm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AE9A070A-C2AA-4B8E-B53D-3DBCB2E6D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28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(V-ceph)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41035DC4-7BEE-4E96-A473-71B9460DC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15888"/>
            <a:ext cx="6924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</a:rPr>
              <a:t>Ceph analysis 1</a:t>
            </a:r>
          </a:p>
        </p:txBody>
      </p:sp>
      <p:pic>
        <p:nvPicPr>
          <p:cNvPr id="25603" name="그림 2">
            <a:extLst>
              <a:ext uri="{FF2B5EF4-FFF2-40B4-BE49-F238E27FC236}">
                <a16:creationId xmlns:a16="http://schemas.microsoft.com/office/drawing/2014/main" id="{55987762-AF82-4334-AFFF-CC7FD7117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8000" r="29044" b="71001"/>
          <a:stretch>
            <a:fillRect/>
          </a:stretch>
        </p:blipFill>
        <p:spPr bwMode="auto">
          <a:xfrm>
            <a:off x="1274763" y="836613"/>
            <a:ext cx="659447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C8F735-9821-4712-BB48-E98EB31149A1}"/>
              </a:ext>
            </a:extLst>
          </p:cNvPr>
          <p:cNvSpPr txBox="1"/>
          <p:nvPr/>
        </p:nvSpPr>
        <p:spPr>
          <a:xfrm>
            <a:off x="5940152" y="577334"/>
            <a:ext cx="3307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800" b="1" dirty="0">
                <a:solidFill>
                  <a:srgbClr val="FF0000"/>
                </a:solidFill>
              </a:rPr>
              <a:t>숫자가 보이도록 잘라서 확대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>
            <a:extLst>
              <a:ext uri="{FF2B5EF4-FFF2-40B4-BE49-F238E27FC236}">
                <a16:creationId xmlns:a16="http://schemas.microsoft.com/office/drawing/2014/main" id="{DB0754C8-197A-4C16-8EAC-FA0AAE0DA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115888"/>
            <a:ext cx="69246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</a:rPr>
              <a:t>Ceph analysis 2</a:t>
            </a:r>
          </a:p>
        </p:txBody>
      </p:sp>
      <p:pic>
        <p:nvPicPr>
          <p:cNvPr id="26627" name="그림 2">
            <a:extLst>
              <a:ext uri="{FF2B5EF4-FFF2-40B4-BE49-F238E27FC236}">
                <a16:creationId xmlns:a16="http://schemas.microsoft.com/office/drawing/2014/main" id="{35D96539-01FF-4F0F-BAEE-2F0110C19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30051" r="27139" b="47900"/>
          <a:stretch>
            <a:fillRect/>
          </a:stretch>
        </p:blipFill>
        <p:spPr bwMode="auto">
          <a:xfrm>
            <a:off x="1295400" y="1052513"/>
            <a:ext cx="65532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44A04B24-F285-4818-9BAF-F44989E3D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</a:p>
        </p:txBody>
      </p:sp>
      <p:pic>
        <p:nvPicPr>
          <p:cNvPr id="24579" name="내용 개체 틀 3">
            <a:extLst>
              <a:ext uri="{FF2B5EF4-FFF2-40B4-BE49-F238E27FC236}">
                <a16:creationId xmlns:a16="http://schemas.microsoft.com/office/drawing/2014/main" id="{DEE34061-CEB5-42D5-B220-8646099FA3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4" t="25873" r="30313" b="12878"/>
          <a:stretch>
            <a:fillRect/>
          </a:stretch>
        </p:blipFill>
        <p:spPr>
          <a:xfrm>
            <a:off x="1908175" y="1557338"/>
            <a:ext cx="5327650" cy="51450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5603" name="내용 개체 틀 5">
            <a:extLst>
              <a:ext uri="{FF2B5EF4-FFF2-40B4-BE49-F238E27FC236}">
                <a16:creationId xmlns:a16="http://schemas.microsoft.com/office/drawing/2014/main" id="{ADF71305-0A2D-4F43-B0C2-25EB674162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0" r="28127" b="32330"/>
          <a:stretch>
            <a:fillRect/>
          </a:stretch>
        </p:blipFill>
        <p:spPr>
          <a:xfrm>
            <a:off x="128630" y="1124745"/>
            <a:ext cx="8442284" cy="547290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II</a:t>
            </a:r>
          </a:p>
          <a:p>
            <a:pPr lvl="1" eaLnBrk="1" hangingPunct="1">
              <a:defRPr/>
            </a:pPr>
            <a:r>
              <a:rPr lang="en-US" altLang="ko-KR" dirty="0" err="1">
                <a:latin typeface="+mj-lt"/>
              </a:rPr>
              <a:t>Hyperdivergent</a:t>
            </a:r>
            <a:r>
              <a:rPr lang="en-US" altLang="ko-KR" dirty="0">
                <a:latin typeface="+mj-lt"/>
              </a:rPr>
              <a:t>  facial profile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Facial asymmetry(chin to Rt. side)</a:t>
            </a:r>
          </a:p>
          <a:p>
            <a:pPr lvl="1" eaLnBrk="1" hangingPunct="1">
              <a:defRPr/>
            </a:pPr>
            <a:r>
              <a:rPr lang="en-US" altLang="ko-KR" dirty="0" err="1">
                <a:latin typeface="+mj-lt"/>
              </a:rPr>
              <a:t>Mx</a:t>
            </a:r>
            <a:r>
              <a:rPr lang="en-US" altLang="ko-KR" dirty="0">
                <a:latin typeface="+mj-lt"/>
              </a:rPr>
              <a:t>. width narrow</a:t>
            </a:r>
          </a:p>
          <a:p>
            <a:pPr lvl="1" eaLnBrk="1" hangingPunct="1">
              <a:defRPr/>
            </a:pPr>
            <a:r>
              <a:rPr lang="en-US" altLang="ko-KR" dirty="0" err="1">
                <a:latin typeface="+mj-lt"/>
              </a:rPr>
              <a:t>Mx</a:t>
            </a:r>
            <a:r>
              <a:rPr lang="en-US" altLang="ko-KR" dirty="0">
                <a:latin typeface="+mj-lt"/>
              </a:rPr>
              <a:t>. </a:t>
            </a:r>
            <a:r>
              <a:rPr lang="en-US" altLang="ko-KR" dirty="0" err="1">
                <a:latin typeface="+mj-lt"/>
              </a:rPr>
              <a:t>cantig</a:t>
            </a:r>
            <a:r>
              <a:rPr lang="en-US" altLang="ko-KR" dirty="0">
                <a:latin typeface="+mj-lt"/>
              </a:rPr>
              <a:t>( Rt. up/ </a:t>
            </a:r>
            <a:r>
              <a:rPr lang="en-US" altLang="ko-KR" dirty="0" err="1">
                <a:latin typeface="+mj-lt"/>
              </a:rPr>
              <a:t>Lt.down</a:t>
            </a:r>
            <a:r>
              <a:rPr lang="en-US" altLang="ko-KR" dirty="0">
                <a:latin typeface="+mj-lt"/>
              </a:rPr>
              <a:t>)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&amp; canine key on both sides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Cross-bite on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OB/OJ=2.0/5.0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+4.0,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+2.0)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-3.0,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:-2.0)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Sum of incisors = 4 : 2.8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Upper &amp; lower lip protrusion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633B18F1-2880-49B3-98D7-50C3AD013498}"/>
              </a:ext>
            </a:extLst>
          </p:cNvPr>
          <p:cNvGraphicFramePr>
            <a:graphicFrameLocks noGrp="1"/>
          </p:cNvGraphicFramePr>
          <p:nvPr/>
        </p:nvGraphicFramePr>
        <p:xfrm>
          <a:off x="2700338" y="3398838"/>
          <a:ext cx="1008062" cy="5508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0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 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3 2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2 3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549" marR="91549" marT="45984" marB="4598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/>
        </p:nvGraphicFramePr>
        <p:xfrm>
          <a:off x="1946275" y="4230688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(2.0)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(0.5)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4306888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32038" y="4603750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facial asymmetry</a:t>
            </a: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protrusion</a:t>
            </a:r>
          </a:p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severe ant. crowding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/>
              <a:t>Tx. Plan </a:t>
            </a:r>
            <a:r>
              <a:rPr lang="en-US" altLang="ko-KR" sz="3600"/>
              <a:t>(sample)</a:t>
            </a:r>
            <a:endParaRPr lang="ko-KR" altLang="en-US" sz="360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>
                <a:solidFill>
                  <a:srgbClr val="0070C0"/>
                </a:solidFill>
              </a:rPr>
              <a:t>발치</a:t>
            </a:r>
            <a:r>
              <a:rPr lang="en-US" altLang="ko-KR" sz="2000">
                <a:solidFill>
                  <a:srgbClr val="0070C0"/>
                </a:solidFill>
              </a:rPr>
              <a:t>case(4 premolar ext.) screw x2</a:t>
            </a:r>
          </a:p>
          <a:p>
            <a:pPr>
              <a:buFontTx/>
              <a:buAutoNum type="arabicPeriod"/>
            </a:pPr>
            <a:endParaRPr lang="en-US" altLang="ko-KR" sz="1000"/>
          </a:p>
          <a:p>
            <a:pPr>
              <a:buFontTx/>
              <a:buAutoNum type="arabicPeriod"/>
            </a:pPr>
            <a:r>
              <a:rPr lang="en-US" altLang="ko-KR" sz="2000"/>
              <a:t>+ F-DBS( or IDB) ↑first (#12,22</a:t>
            </a:r>
            <a:r>
              <a:rPr lang="ko-KR" altLang="en-US" sz="2000"/>
              <a:t>제외</a:t>
            </a:r>
            <a:r>
              <a:rPr lang="en-US" altLang="ko-KR" sz="2000"/>
              <a:t>)</a:t>
            </a:r>
          </a:p>
          <a:p>
            <a:pPr>
              <a:buFontTx/>
              <a:buAutoNum type="arabicPeriod"/>
            </a:pPr>
            <a:endParaRPr lang="en-US" altLang="ko-KR" sz="2000"/>
          </a:p>
          <a:p>
            <a:pPr>
              <a:buFontTx/>
              <a:buAutoNum type="arabicPeriod"/>
            </a:pPr>
            <a:r>
              <a:rPr lang="en-US" altLang="ko-KR" sz="2000"/>
              <a:t>Ext of            (        )</a:t>
            </a:r>
          </a:p>
          <a:p>
            <a:pPr>
              <a:buFontTx/>
              <a:buAutoNum type="arabicPeriod"/>
            </a:pPr>
            <a:endParaRPr lang="en-US" altLang="ko-KR" sz="2000"/>
          </a:p>
          <a:p>
            <a:pPr>
              <a:buFontTx/>
              <a:buAutoNum type="arabicPeriod"/>
            </a:pPr>
            <a:r>
              <a:rPr lang="en-US" altLang="ko-KR" sz="2000"/>
              <a:t>Screw on Mx.(6^5, 5^6) for A anchor</a:t>
            </a:r>
          </a:p>
          <a:p>
            <a:pPr>
              <a:buFontTx/>
              <a:buAutoNum type="arabicPeriod"/>
            </a:pPr>
            <a:r>
              <a:rPr lang="en-US" altLang="ko-KR" sz="2000"/>
              <a:t>+ Separated canine retraction</a:t>
            </a:r>
          </a:p>
          <a:p>
            <a:pPr>
              <a:buFontTx/>
              <a:buAutoNum type="arabicPeriod"/>
            </a:pPr>
            <a:r>
              <a:rPr lang="en-US" altLang="ko-KR" sz="2000"/>
              <a:t>+ Alingment &amp; leveling</a:t>
            </a:r>
          </a:p>
          <a:p>
            <a:pPr>
              <a:buFontTx/>
              <a:buAutoNum type="arabicPeriod"/>
            </a:pPr>
            <a:r>
              <a:rPr lang="en-US" altLang="ko-KR" sz="2000"/>
              <a:t>+ Space closure</a:t>
            </a:r>
          </a:p>
          <a:p>
            <a:pPr>
              <a:buFontTx/>
              <a:buAutoNum type="arabicPeriod"/>
            </a:pPr>
            <a:r>
              <a:rPr lang="en-US" altLang="ko-KR" sz="2000"/>
              <a:t>+ Bite seating</a:t>
            </a:r>
          </a:p>
          <a:p>
            <a:pPr>
              <a:buFontTx/>
              <a:buAutoNum type="arabicPeriod"/>
            </a:pPr>
            <a:r>
              <a:rPr lang="en-US" altLang="ko-KR" sz="2000"/>
              <a:t>Finish &amp; debond</a:t>
            </a:r>
          </a:p>
          <a:p>
            <a:pPr>
              <a:buFontTx/>
              <a:buAutoNum type="arabicPeriod"/>
            </a:pPr>
            <a:endParaRPr lang="en-US" altLang="ko-KR" sz="1000"/>
          </a:p>
          <a:p>
            <a:r>
              <a:rPr lang="ko-KR" altLang="en-US" sz="2000"/>
              <a:t>치료기간</a:t>
            </a:r>
            <a:r>
              <a:rPr lang="en-US" altLang="ko-KR" sz="2000"/>
              <a:t>:1</a:t>
            </a:r>
            <a:r>
              <a:rPr lang="ko-KR" altLang="en-US" sz="2000"/>
              <a:t>년</a:t>
            </a:r>
            <a:r>
              <a:rPr lang="en-US" altLang="ko-KR" sz="2000"/>
              <a:t>6</a:t>
            </a:r>
            <a:r>
              <a:rPr lang="ko-KR" altLang="en-US" sz="2000"/>
              <a:t>개월</a:t>
            </a:r>
            <a:r>
              <a:rPr lang="en-US" altLang="ko-KR" sz="2000"/>
              <a:t>~2</a:t>
            </a:r>
            <a:r>
              <a:rPr lang="ko-KR" altLang="en-US" sz="2000"/>
              <a:t>년</a:t>
            </a:r>
            <a:endParaRPr lang="en-US" altLang="ko-KR" sz="2000"/>
          </a:p>
          <a:p>
            <a:r>
              <a:rPr lang="ko-KR" altLang="en-US" sz="2000"/>
              <a:t>한계점</a:t>
            </a:r>
            <a:r>
              <a:rPr lang="en-US" altLang="ko-KR" sz="2000"/>
              <a:t>: DML</a:t>
            </a:r>
            <a:r>
              <a:rPr lang="ko-KR" altLang="en-US" sz="2000"/>
              <a:t> </a:t>
            </a:r>
            <a:r>
              <a:rPr lang="en-US" altLang="ko-KR" sz="2000"/>
              <a:t>off, Black triangle</a:t>
            </a:r>
          </a:p>
          <a:p>
            <a:endParaRPr lang="en-US" altLang="ko-KR" sz="2000"/>
          </a:p>
          <a:p>
            <a:endParaRPr lang="ko-KR" altLang="en-US" sz="200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DA859FC9-E27E-4A5A-BC2A-32FA0795B866}"/>
              </a:ext>
            </a:extLst>
          </p:cNvPr>
          <p:cNvGraphicFramePr>
            <a:graphicFrameLocks noGrp="1"/>
          </p:cNvGraphicFramePr>
          <p:nvPr/>
        </p:nvGraphicFramePr>
        <p:xfrm>
          <a:off x="2987675" y="2395538"/>
          <a:ext cx="576264" cy="6111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88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586" marR="91586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DFD87415-495C-4A62-9253-702E3023D90C}"/>
              </a:ext>
            </a:extLst>
          </p:cNvPr>
          <p:cNvGraphicFramePr>
            <a:graphicFrameLocks noGrp="1"/>
          </p:cNvGraphicFramePr>
          <p:nvPr/>
        </p:nvGraphicFramePr>
        <p:xfrm>
          <a:off x="2124075" y="2395538"/>
          <a:ext cx="630238" cy="611188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88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9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613" marR="91613" marT="45922" marB="459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홍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**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남자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1985.01.01/ 22Y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덧니가 있어요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입이 돌출되었어요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1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차교정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(Head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gear),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초등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4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학년때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Tx. Plan </a:t>
            </a:r>
            <a:r>
              <a:rPr lang="en-US" altLang="ko-KR" sz="3600"/>
              <a:t>(sample)</a:t>
            </a:r>
            <a:endParaRPr lang="ko-KR" altLang="en-US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95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400" dirty="0" err="1">
                <a:solidFill>
                  <a:srgbClr val="0070C0"/>
                </a:solidFill>
              </a:rPr>
              <a:t>비발치</a:t>
            </a:r>
            <a:r>
              <a:rPr lang="en-US" altLang="ko-KR" sz="2400" dirty="0">
                <a:solidFill>
                  <a:srgbClr val="0070C0"/>
                </a:solidFill>
              </a:rPr>
              <a:t>, Mx. </a:t>
            </a:r>
            <a:r>
              <a:rPr lang="en-US" altLang="ko-KR" sz="2400" dirty="0" err="1">
                <a:solidFill>
                  <a:srgbClr val="0070C0"/>
                </a:solidFill>
              </a:rPr>
              <a:t>distalization</a:t>
            </a:r>
            <a:r>
              <a:rPr lang="en-US" altLang="ko-KR" sz="2400" dirty="0">
                <a:solidFill>
                  <a:srgbClr val="0070C0"/>
                </a:solidFill>
              </a:rPr>
              <a:t>, TPA with hook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Band on #16,26 &amp; TPA with hook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F-DBS, IDB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Alignment &amp; leveling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Screw(x2) on palatal slope(6^7) for </a:t>
            </a:r>
            <a:r>
              <a:rPr lang="en-US" altLang="ko-KR" sz="2400" dirty="0" err="1"/>
              <a:t>distalization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Molar key control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OB/OJ control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Bite seating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Finish &amp; </a:t>
            </a:r>
            <a:r>
              <a:rPr lang="en-US" altLang="ko-KR" sz="2400" dirty="0" err="1"/>
              <a:t>debond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defRPr/>
            </a:pPr>
            <a:r>
              <a:rPr lang="en-US" altLang="ko-KR" sz="2400" dirty="0"/>
              <a:t>DML </a:t>
            </a:r>
            <a:r>
              <a:rPr lang="ko-KR" altLang="en-US" sz="2400" dirty="0"/>
              <a:t>한계</a:t>
            </a:r>
            <a:r>
              <a:rPr lang="en-US" altLang="ko-KR" sz="24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기간</a:t>
            </a:r>
            <a:r>
              <a:rPr lang="en-US" altLang="ko-KR" sz="2400" dirty="0"/>
              <a:t>: 1</a:t>
            </a:r>
            <a:r>
              <a:rPr lang="ko-KR" altLang="en-US" sz="2400" dirty="0"/>
              <a:t>년</a:t>
            </a:r>
            <a:r>
              <a:rPr lang="en-US" altLang="ko-KR" sz="2400" dirty="0"/>
              <a:t>~1</a:t>
            </a:r>
            <a:r>
              <a:rPr lang="ko-KR" altLang="en-US" sz="2400" dirty="0"/>
              <a:t>년</a:t>
            </a:r>
            <a:r>
              <a:rPr lang="en-US" altLang="ko-KR" sz="2400" dirty="0"/>
              <a:t>6</a:t>
            </a:r>
            <a:r>
              <a:rPr lang="ko-KR" altLang="en-US" sz="2400" dirty="0"/>
              <a:t>개월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>
            <a:extLst>
              <a:ext uri="{FF2B5EF4-FFF2-40B4-BE49-F238E27FC236}">
                <a16:creationId xmlns:a16="http://schemas.microsoft.com/office/drawing/2014/main" id="{D75A63AB-208A-4277-A85B-91FED891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1052736"/>
            <a:ext cx="7343775" cy="1727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 dirty="0">
                <a:solidFill>
                  <a:srgbClr val="FC6204"/>
                </a:solidFill>
                <a:latin typeface="+mj-ea"/>
                <a:ea typeface="+mj-ea"/>
              </a:rPr>
              <a:t>치료진행과정</a:t>
            </a:r>
            <a:endParaRPr lang="en-US" altLang="ko-KR" sz="4000" b="1" dirty="0">
              <a:solidFill>
                <a:srgbClr val="FC6204"/>
              </a:solidFill>
              <a:latin typeface="+mj-ea"/>
              <a:ea typeface="+mj-ea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F8CC1AD-0959-4B4E-99E8-D468A7C0C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3442247"/>
            <a:ext cx="6551613" cy="18716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진행과정은 진행순서에 따라 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 </a:t>
            </a:r>
          </a:p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진료내용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(charting)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을 기입하고</a:t>
            </a:r>
            <a:endParaRPr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포토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,</a:t>
            </a: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엑스레이 등은 있으면 같이 첨부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</a:t>
            </a:r>
          </a:p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있는 모든 자료를 넣어주시면 좋습니다</a:t>
            </a:r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.</a:t>
            </a:r>
          </a:p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en-US" altLang="ko-KR" sz="2400" b="1" dirty="0">
                <a:solidFill>
                  <a:srgbClr val="00B0F0"/>
                </a:solidFill>
                <a:latin typeface="+mj-ea"/>
                <a:ea typeface="+mj-ea"/>
              </a:rPr>
              <a:t>#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주의</a:t>
            </a:r>
            <a:r>
              <a:rPr lang="en-US" altLang="ko-KR" sz="2400" b="1" dirty="0">
                <a:solidFill>
                  <a:srgbClr val="00B0F0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사항</a:t>
            </a:r>
            <a:r>
              <a:rPr lang="en-US" altLang="ko-KR" sz="2400" b="1" dirty="0">
                <a:solidFill>
                  <a:srgbClr val="00B0F0"/>
                </a:solidFill>
                <a:latin typeface="+mj-ea"/>
                <a:ea typeface="+mj-ea"/>
              </a:rPr>
              <a:t>#</a:t>
            </a:r>
          </a:p>
          <a:p>
            <a:pPr marL="457200" indent="-457200" algn="ctr" eaLnBrk="1" latinLnBrk="1" hangingPunct="1">
              <a:lnSpc>
                <a:spcPct val="110000"/>
              </a:lnSpc>
              <a:defRPr/>
            </a:pP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사진은 진료내용과 같이 기입하면 </a:t>
            </a:r>
            <a:r>
              <a:rPr lang="ko-KR" altLang="en-US" sz="2400" b="1" dirty="0" err="1">
                <a:solidFill>
                  <a:srgbClr val="00B0F0"/>
                </a:solidFill>
                <a:latin typeface="+mj-ea"/>
                <a:ea typeface="+mj-ea"/>
              </a:rPr>
              <a:t>이해하는것에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 도움이 되어 좋습니다</a:t>
            </a:r>
            <a:endParaRPr lang="en-US" altLang="ko-KR" sz="2400" b="1" dirty="0">
              <a:solidFill>
                <a:srgbClr val="00B0F0"/>
              </a:solidFill>
              <a:latin typeface="+mj-ea"/>
              <a:ea typeface="+mj-ea"/>
            </a:endParaRPr>
          </a:p>
          <a:p>
            <a:pPr marL="342900" indent="-342900" algn="ctr" eaLnBrk="1" latinLnBrk="1" hangingPunct="1">
              <a:lnSpc>
                <a:spcPct val="110000"/>
              </a:lnSpc>
              <a:defRPr/>
            </a:pP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치료 경과는 진료날짜보다는 </a:t>
            </a:r>
            <a:r>
              <a:rPr lang="ko-KR" altLang="en-US" sz="2400" b="1" dirty="0" err="1">
                <a:solidFill>
                  <a:srgbClr val="00B0F0"/>
                </a:solidFill>
                <a:latin typeface="+mj-ea"/>
                <a:ea typeface="+mj-ea"/>
              </a:rPr>
              <a:t>진료후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err="1">
                <a:solidFill>
                  <a:srgbClr val="00B0F0"/>
                </a:solidFill>
                <a:latin typeface="+mj-ea"/>
                <a:ea typeface="+mj-ea"/>
              </a:rPr>
              <a:t>몇개월째인지를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err="1">
                <a:solidFill>
                  <a:srgbClr val="00B0F0"/>
                </a:solidFill>
                <a:latin typeface="+mj-ea"/>
                <a:ea typeface="+mj-ea"/>
              </a:rPr>
              <a:t>넣어주셔야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 이해가 쉽습니다</a:t>
            </a:r>
            <a:r>
              <a:rPr lang="en-US" altLang="ko-KR" sz="2400" b="1" dirty="0">
                <a:solidFill>
                  <a:srgbClr val="00B0F0"/>
                </a:solidFill>
                <a:latin typeface="+mj-ea"/>
                <a:ea typeface="+mj-ea"/>
              </a:rPr>
              <a:t>.</a:t>
            </a:r>
            <a:r>
              <a:rPr lang="ko-KR" altLang="en-US" sz="2400" b="1" dirty="0">
                <a:solidFill>
                  <a:srgbClr val="00B0F0"/>
                </a:solidFill>
                <a:latin typeface="+mj-ea"/>
                <a:ea typeface="+mj-ea"/>
              </a:rPr>
              <a:t> </a:t>
            </a:r>
            <a:endParaRPr lang="en-US" altLang="ko-KR" sz="40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 advTm="8652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68D7AFCF-7877-4098-896F-942E8CC44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581525"/>
            <a:ext cx="3019425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5">
            <a:extLst>
              <a:ext uri="{FF2B5EF4-FFF2-40B4-BE49-F238E27FC236}">
                <a16:creationId xmlns:a16="http://schemas.microsoft.com/office/drawing/2014/main" id="{3BCC25A7-0FD0-4D2C-B1C1-D219B9E98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4288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6">
            <a:extLst>
              <a:ext uri="{FF2B5EF4-FFF2-40B4-BE49-F238E27FC236}">
                <a16:creationId xmlns:a16="http://schemas.microsoft.com/office/drawing/2014/main" id="{9EF5DB9E-6BBD-49D2-AE4E-0F2290DE2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293938"/>
            <a:ext cx="3022600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7">
            <a:extLst>
              <a:ext uri="{FF2B5EF4-FFF2-40B4-BE49-F238E27FC236}">
                <a16:creationId xmlns:a16="http://schemas.microsoft.com/office/drawing/2014/main" id="{F5361C43-14A2-4D86-9D05-14169E25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295525"/>
            <a:ext cx="3022600" cy="22685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8">
            <a:extLst>
              <a:ext uri="{FF2B5EF4-FFF2-40B4-BE49-F238E27FC236}">
                <a16:creationId xmlns:a16="http://schemas.microsoft.com/office/drawing/2014/main" id="{3B0AC299-7198-44AB-ABE0-30B98C483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295525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9222C827-9BF1-42D3-BD6E-0BA50AFB0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36872" name="TextBox 4">
            <a:extLst>
              <a:ext uri="{FF2B5EF4-FFF2-40B4-BE49-F238E27FC236}">
                <a16:creationId xmlns:a16="http://schemas.microsoft.com/office/drawing/2014/main" id="{9CEF1FE5-5974-4997-95A7-A1A0463A3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0" y="573088"/>
            <a:ext cx="28432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1AE8291B-E647-4E05-9598-1E6B965A2FE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02163" y="2852738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직선 화살표 연결선 2">
            <a:extLst>
              <a:ext uri="{FF2B5EF4-FFF2-40B4-BE49-F238E27FC236}">
                <a16:creationId xmlns:a16="http://schemas.microsoft.com/office/drawing/2014/main" id="{1352E9CA-BF52-4A8E-A885-B1D1984CED7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35488" y="3706813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직선 화살표 연결선 11">
            <a:extLst>
              <a:ext uri="{FF2B5EF4-FFF2-40B4-BE49-F238E27FC236}">
                <a16:creationId xmlns:a16="http://schemas.microsoft.com/office/drawing/2014/main" id="{4EA54488-64B1-4391-8C4F-16ECCA1744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37088" y="2832100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제목 1">
            <a:extLst>
              <a:ext uri="{FF2B5EF4-FFF2-40B4-BE49-F238E27FC236}">
                <a16:creationId xmlns:a16="http://schemas.microsoft.com/office/drawing/2014/main" id="{71B09239-9DBC-4A25-AF83-7605843647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Progress</a:t>
            </a:r>
            <a:endParaRPr lang="ko-KR" altLang="en-US"/>
          </a:p>
        </p:txBody>
      </p:sp>
      <p:sp>
        <p:nvSpPr>
          <p:cNvPr id="38915" name="내용 개체 틀 2">
            <a:extLst>
              <a:ext uri="{FF2B5EF4-FFF2-40B4-BE49-F238E27FC236}">
                <a16:creationId xmlns:a16="http://schemas.microsoft.com/office/drawing/2014/main" id="{A99A1CE9-C942-452D-B512-677C4A03A1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550" y="1268413"/>
            <a:ext cx="7715250" cy="496887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ko-KR" sz="2400" dirty="0"/>
              <a:t>2016.01.01(0M)</a:t>
            </a:r>
          </a:p>
          <a:p>
            <a:pPr lvl="1"/>
            <a:r>
              <a:rPr lang="en-US" altLang="ko-KR" sz="2000" dirty="0"/>
              <a:t>Mx. DBS(6-6)</a:t>
            </a:r>
          </a:p>
          <a:p>
            <a:pPr lvl="1"/>
            <a:r>
              <a:rPr lang="en-US" altLang="ko-KR" sz="2000" dirty="0"/>
              <a:t>Mx. 012 </a:t>
            </a:r>
            <a:r>
              <a:rPr lang="en-US" altLang="ko-KR" sz="2000" dirty="0" err="1"/>
              <a:t>Niti</a:t>
            </a:r>
            <a:endParaRPr lang="en-US" altLang="ko-KR" sz="2000" dirty="0"/>
          </a:p>
          <a:p>
            <a:pPr lvl="1"/>
            <a:endParaRPr lang="en-US" altLang="ko-KR" sz="2000" dirty="0"/>
          </a:p>
          <a:p>
            <a:pPr marL="514350" indent="-514350">
              <a:buFontTx/>
              <a:buAutoNum type="arabicPeriod"/>
            </a:pPr>
            <a:r>
              <a:rPr lang="en-US" altLang="ko-KR" sz="2400" dirty="0"/>
              <a:t>2016.02.01 (2M)</a:t>
            </a:r>
          </a:p>
          <a:p>
            <a:pPr lvl="1"/>
            <a:r>
              <a:rPr lang="en-US" altLang="ko-KR" sz="2000" dirty="0"/>
              <a:t>↑(</a:t>
            </a:r>
            <a:r>
              <a:rPr lang="ko-KR" altLang="en-US" sz="2000" dirty="0" err="1"/>
              <a:t>상악</a:t>
            </a:r>
            <a:r>
              <a:rPr lang="en-US" altLang="ko-KR" sz="2000" dirty="0"/>
              <a:t>) 014 NT change</a:t>
            </a:r>
          </a:p>
          <a:p>
            <a:pPr lvl="1"/>
            <a:r>
              <a:rPr lang="en-US" altLang="ko-KR" sz="2000" dirty="0"/>
              <a:t>↓(</a:t>
            </a:r>
            <a:r>
              <a:rPr lang="ko-KR" altLang="en-US" sz="2000" dirty="0" err="1"/>
              <a:t>하악</a:t>
            </a:r>
            <a:r>
              <a:rPr lang="en-US" altLang="ko-KR" sz="2000" dirty="0"/>
              <a:t>) DBS(6-6)</a:t>
            </a:r>
          </a:p>
          <a:p>
            <a:pPr lvl="1"/>
            <a:r>
              <a:rPr lang="en-US" altLang="ko-KR" sz="2000" dirty="0"/>
              <a:t>↓ 012 NT</a:t>
            </a:r>
          </a:p>
          <a:p>
            <a:pPr lvl="1"/>
            <a:endParaRPr lang="en-US" altLang="ko-KR" sz="2000" dirty="0"/>
          </a:p>
          <a:p>
            <a:pPr marL="514350" indent="-514350">
              <a:buFontTx/>
              <a:buAutoNum type="arabicPeriod"/>
            </a:pPr>
            <a:r>
              <a:rPr lang="en-US" altLang="ko-KR" sz="2400" dirty="0"/>
              <a:t>2016.03.01 (3M)</a:t>
            </a:r>
          </a:p>
          <a:p>
            <a:pPr lvl="1"/>
            <a:r>
              <a:rPr lang="en-US" altLang="ko-KR" sz="2000" dirty="0"/>
              <a:t>↓ #47,37 bonding</a:t>
            </a:r>
          </a:p>
          <a:p>
            <a:pPr lvl="1"/>
            <a:r>
              <a:rPr lang="en-US" altLang="ko-KR" sz="2000" dirty="0"/>
              <a:t>+ 014 NT change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52C16CD0-D241-47E5-8C4D-11D355155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013" y="1341438"/>
            <a:ext cx="3887787" cy="493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buFontTx/>
              <a:buNone/>
              <a:defRPr/>
            </a:pPr>
            <a:r>
              <a:rPr lang="ko-KR" altLang="en-US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진료일자옆에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ko-KR" altLang="en-US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진료개월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( M) </a:t>
            </a:r>
            <a:r>
              <a:rPr lang="ko-KR" alt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표기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3">
            <a:extLst>
              <a:ext uri="{FF2B5EF4-FFF2-40B4-BE49-F238E27FC236}">
                <a16:creationId xmlns:a16="http://schemas.microsoft.com/office/drawing/2014/main" id="{3EA4C068-298D-4326-850D-3FE09EC88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776288"/>
            <a:ext cx="1655763" cy="646112"/>
          </a:xfrm>
          <a:prstGeom prst="rect">
            <a:avLst/>
          </a:prstGeom>
          <a:solidFill>
            <a:srgbClr val="FC62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3600" b="1">
                <a:solidFill>
                  <a:schemeClr val="bg1"/>
                </a:solidFill>
                <a:latin typeface="Arial" panose="020B0604020202020204" pitchFamily="34" charset="0"/>
                <a:ea typeface="휴먼엑스포" panose="02030504000101010101" pitchFamily="18" charset="-127"/>
              </a:rPr>
              <a:t> </a:t>
            </a:r>
            <a:r>
              <a:rPr lang="en-US" altLang="ko-KR" sz="3600" b="1">
                <a:solidFill>
                  <a:schemeClr val="bg1"/>
                </a:solidFill>
                <a:latin typeface="Arial" panose="020B0604020202020204" pitchFamily="34" charset="0"/>
                <a:ea typeface="휴먼엑스포" panose="02030504000101010101" pitchFamily="18" charset="-127"/>
              </a:rPr>
              <a:t>3M</a:t>
            </a:r>
          </a:p>
        </p:txBody>
      </p:sp>
      <p:pic>
        <p:nvPicPr>
          <p:cNvPr id="39939" name="Picture 4">
            <a:extLst>
              <a:ext uri="{FF2B5EF4-FFF2-40B4-BE49-F238E27FC236}">
                <a16:creationId xmlns:a16="http://schemas.microsoft.com/office/drawing/2014/main" id="{CBF3B828-979F-4A3A-A661-EBDE450B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560888"/>
            <a:ext cx="3022600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5">
            <a:extLst>
              <a:ext uri="{FF2B5EF4-FFF2-40B4-BE49-F238E27FC236}">
                <a16:creationId xmlns:a16="http://schemas.microsoft.com/office/drawing/2014/main" id="{BE66B8AE-0A91-439C-8DBD-5EE32EC5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9525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6">
            <a:extLst>
              <a:ext uri="{FF2B5EF4-FFF2-40B4-BE49-F238E27FC236}">
                <a16:creationId xmlns:a16="http://schemas.microsoft.com/office/drawing/2014/main" id="{69E41B1C-FB18-46D2-B1A7-B4935DA94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95525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7">
            <a:extLst>
              <a:ext uri="{FF2B5EF4-FFF2-40B4-BE49-F238E27FC236}">
                <a16:creationId xmlns:a16="http://schemas.microsoft.com/office/drawing/2014/main" id="{30DBB413-BA7A-4E63-9B57-964C355C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2295525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8">
            <a:extLst>
              <a:ext uri="{FF2B5EF4-FFF2-40B4-BE49-F238E27FC236}">
                <a16:creationId xmlns:a16="http://schemas.microsoft.com/office/drawing/2014/main" id="{2BFACE03-4D51-4362-BCF7-2D3ADD949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295525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4" name="TextBox 1">
            <a:extLst>
              <a:ext uri="{FF2B5EF4-FFF2-40B4-BE49-F238E27FC236}">
                <a16:creationId xmlns:a16="http://schemas.microsoft.com/office/drawing/2014/main" id="{E6AFD75B-C311-4854-B1D7-B3D30E965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404813"/>
            <a:ext cx="2914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buFontTx/>
              <a:buNone/>
            </a:pPr>
            <a:r>
              <a:rPr lang="ko-KR" altLang="en-US" sz="2000">
                <a:latin typeface="Arial" panose="020B0604020202020204" pitchFamily="34" charset="0"/>
              </a:rPr>
              <a:t>↑ </a:t>
            </a:r>
            <a:r>
              <a:rPr lang="en-US" altLang="ko-KR" sz="2000">
                <a:latin typeface="Arial" panose="020B0604020202020204" pitchFamily="34" charset="0"/>
              </a:rPr>
              <a:t>016x022 NiTi</a:t>
            </a:r>
          </a:p>
          <a:p>
            <a:pPr eaLnBrk="1" latinLnBrk="0" hangingPunct="1">
              <a:lnSpc>
                <a:spcPct val="150000"/>
              </a:lnSpc>
              <a:buFontTx/>
              <a:buNone/>
            </a:pPr>
            <a:r>
              <a:rPr lang="ko-KR" altLang="en-US" sz="2000">
                <a:latin typeface="Arial" panose="020B0604020202020204" pitchFamily="34" charset="0"/>
              </a:rPr>
              <a:t>↓ </a:t>
            </a:r>
            <a:r>
              <a:rPr lang="en-US" altLang="ko-KR" sz="2000">
                <a:latin typeface="Arial" panose="020B0604020202020204" pitchFamily="34" charset="0"/>
              </a:rPr>
              <a:t>014 NiTi</a:t>
            </a:r>
          </a:p>
          <a:p>
            <a:pPr eaLnBrk="1" latinLnBrk="0" hangingPunct="1">
              <a:lnSpc>
                <a:spcPct val="150000"/>
              </a:lnSpc>
              <a:buFontTx/>
              <a:buNone/>
            </a:pPr>
            <a:r>
              <a:rPr lang="en-US" altLang="ko-KR" sz="2000">
                <a:latin typeface="Arial" panose="020B0604020202020204" pitchFamily="34" charset="0"/>
              </a:rPr>
              <a:t>#12 bonding</a:t>
            </a:r>
            <a:endParaRPr lang="ko-KR" altLang="en-US" sz="2000">
              <a:latin typeface="Arial" panose="020B0604020202020204" pitchFamily="34" charset="0"/>
            </a:endParaRPr>
          </a:p>
        </p:txBody>
      </p:sp>
      <p:sp>
        <p:nvSpPr>
          <p:cNvPr id="39945" name="TextBox 12">
            <a:extLst>
              <a:ext uri="{FF2B5EF4-FFF2-40B4-BE49-F238E27FC236}">
                <a16:creationId xmlns:a16="http://schemas.microsoft.com/office/drawing/2014/main" id="{649F34DA-AC5A-4DBD-8C86-A2384EF9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" y="4986338"/>
            <a:ext cx="3014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buFontTx/>
              <a:buNone/>
            </a:pPr>
            <a:r>
              <a:rPr lang="ko-KR" altLang="en-US" sz="2000">
                <a:latin typeface="Arial" panose="020B0604020202020204" pitchFamily="34" charset="0"/>
              </a:rPr>
              <a:t>진행상황 및 문제점 기재</a:t>
            </a:r>
          </a:p>
        </p:txBody>
      </p:sp>
      <p:sp>
        <p:nvSpPr>
          <p:cNvPr id="39946" name="TextBox 13">
            <a:extLst>
              <a:ext uri="{FF2B5EF4-FFF2-40B4-BE49-F238E27FC236}">
                <a16:creationId xmlns:a16="http://schemas.microsoft.com/office/drawing/2014/main" id="{F1D908E3-6E91-4DDB-A148-323801444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4986338"/>
            <a:ext cx="29543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buFontTx/>
              <a:buNone/>
            </a:pPr>
            <a:r>
              <a:rPr lang="ko-KR" altLang="en-US" sz="2000">
                <a:latin typeface="Arial" panose="020B0604020202020204" pitchFamily="34" charset="0"/>
              </a:rPr>
              <a:t>진행상황 및 문제점 기재</a:t>
            </a: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>
            <a:extLst>
              <a:ext uri="{FF2B5EF4-FFF2-40B4-BE49-F238E27FC236}">
                <a16:creationId xmlns:a16="http://schemas.microsoft.com/office/drawing/2014/main" id="{800233EE-A6E0-46CC-AD27-D1E6E94CD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44450"/>
            <a:ext cx="2974975" cy="2232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6">
            <a:extLst>
              <a:ext uri="{FF2B5EF4-FFF2-40B4-BE49-F238E27FC236}">
                <a16:creationId xmlns:a16="http://schemas.microsoft.com/office/drawing/2014/main" id="{4BA24D8C-C8CD-411D-BC05-AD9B9349C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314575"/>
            <a:ext cx="2971800" cy="2228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7">
            <a:extLst>
              <a:ext uri="{FF2B5EF4-FFF2-40B4-BE49-F238E27FC236}">
                <a16:creationId xmlns:a16="http://schemas.microsoft.com/office/drawing/2014/main" id="{2F7FE772-C9DB-4BC1-AE97-D5AA9D92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312988"/>
            <a:ext cx="2974975" cy="2232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8">
            <a:extLst>
              <a:ext uri="{FF2B5EF4-FFF2-40B4-BE49-F238E27FC236}">
                <a16:creationId xmlns:a16="http://schemas.microsoft.com/office/drawing/2014/main" id="{6A0610FC-E327-4A1A-A4A6-A29EB13F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2312988"/>
            <a:ext cx="2974975" cy="2232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4">
            <a:extLst>
              <a:ext uri="{FF2B5EF4-FFF2-40B4-BE49-F238E27FC236}">
                <a16:creationId xmlns:a16="http://schemas.microsoft.com/office/drawing/2014/main" id="{55F23AA3-EC14-4065-ACF9-AD3901719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4583113"/>
            <a:ext cx="2976562" cy="2232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6">
            <a:extLst>
              <a:ext uri="{FF2B5EF4-FFF2-40B4-BE49-F238E27FC236}">
                <a16:creationId xmlns:a16="http://schemas.microsoft.com/office/drawing/2014/main" id="{8E0E34F4-A212-49BF-811C-07277050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81525"/>
            <a:ext cx="2971800" cy="2228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7">
            <a:extLst>
              <a:ext uri="{FF2B5EF4-FFF2-40B4-BE49-F238E27FC236}">
                <a16:creationId xmlns:a16="http://schemas.microsoft.com/office/drawing/2014/main" id="{0A6C274B-B613-41C5-BB8B-DD7F18B25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581525"/>
            <a:ext cx="2974975" cy="2228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84D30658-4142-4DAB-8ADD-4CC747E8FC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21213" y="2852738"/>
            <a:ext cx="9525" cy="1296987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직선 화살표 연결선 2">
            <a:extLst>
              <a:ext uri="{FF2B5EF4-FFF2-40B4-BE49-F238E27FC236}">
                <a16:creationId xmlns:a16="http://schemas.microsoft.com/office/drawing/2014/main" id="{4625AD7F-D439-41FA-AA68-C80969451DF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637088" y="3808413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직선 화살표 연결선 11">
            <a:extLst>
              <a:ext uri="{FF2B5EF4-FFF2-40B4-BE49-F238E27FC236}">
                <a16:creationId xmlns:a16="http://schemas.microsoft.com/office/drawing/2014/main" id="{EF5D651A-F4D8-438F-84B9-29BEF016C1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64075" y="2798763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id="{28BFC788-8DAA-46AF-88CA-9FF1A356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3" y="285750"/>
            <a:ext cx="3190875" cy="1754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buFontTx/>
              <a:buNone/>
              <a:defRPr/>
            </a:pP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정면</a:t>
            </a:r>
            <a:r>
              <a:rPr lang="en-US" altLang="ko-K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측면 포토 </a:t>
            </a:r>
            <a:r>
              <a:rPr lang="ko-KR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촬영시</a:t>
            </a:r>
            <a:endParaRPr lang="en-US" altLang="ko-KR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eaLnBrk="1" latinLnBrk="0" hangingPunct="1">
              <a:lnSpc>
                <a:spcPct val="150000"/>
              </a:lnSpc>
              <a:buFontTx/>
              <a:buNone/>
              <a:defRPr/>
            </a:pPr>
            <a:r>
              <a:rPr lang="ko-KR" alt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교합면이 보이도록 바이트를 띄워서 추가 촬영</a:t>
            </a:r>
            <a:endParaRPr lang="en-US" altLang="ko-KR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eaLnBrk="1" latinLnBrk="0" hangingPunct="1">
              <a:lnSpc>
                <a:spcPct val="150000"/>
              </a:lnSpc>
              <a:buFontTx/>
              <a:buNone/>
              <a:defRPr/>
            </a:pPr>
            <a:r>
              <a:rPr lang="en-US" altLang="ko-KR" sz="1800" dirty="0">
                <a:solidFill>
                  <a:srgbClr val="FF0000"/>
                </a:solidFill>
                <a:latin typeface="Arial" panose="020B0604020202020204" pitchFamily="34" charset="0"/>
              </a:rPr>
              <a:t>→ bonding level </a:t>
            </a:r>
            <a:r>
              <a:rPr lang="ko-KR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평가 가능</a:t>
            </a:r>
          </a:p>
        </p:txBody>
      </p:sp>
      <p:sp>
        <p:nvSpPr>
          <p:cNvPr id="41997" name="Text Box 13">
            <a:extLst>
              <a:ext uri="{FF2B5EF4-FFF2-40B4-BE49-F238E27FC236}">
                <a16:creationId xmlns:a16="http://schemas.microsoft.com/office/drawing/2014/main" id="{945FE81B-5C7B-4603-B9AB-6830DA6B8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776288"/>
            <a:ext cx="1655763" cy="646112"/>
          </a:xfrm>
          <a:prstGeom prst="rect">
            <a:avLst/>
          </a:prstGeom>
          <a:solidFill>
            <a:srgbClr val="FC62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3600" b="1">
                <a:solidFill>
                  <a:schemeClr val="bg1"/>
                </a:solidFill>
                <a:latin typeface="Arial" panose="020B0604020202020204" pitchFamily="34" charset="0"/>
                <a:ea typeface="휴먼엑스포" panose="02030504000101010101" pitchFamily="18" charset="-127"/>
              </a:rPr>
              <a:t> </a:t>
            </a:r>
            <a:r>
              <a:rPr lang="en-US" altLang="ko-KR" sz="3600" b="1">
                <a:solidFill>
                  <a:schemeClr val="bg1"/>
                </a:solidFill>
                <a:latin typeface="Arial" panose="020B0604020202020204" pitchFamily="34" charset="0"/>
                <a:ea typeface="휴먼엑스포" panose="02030504000101010101" pitchFamily="18" charset="-127"/>
              </a:rPr>
              <a:t>3M</a:t>
            </a:r>
          </a:p>
        </p:txBody>
      </p: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0F57F576-1F81-40DE-AFCB-0C06B024A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en-US" altLang="ko-KR" sz="4000" b="1" dirty="0">
                <a:solidFill>
                  <a:srgbClr val="FC6204"/>
                </a:solidFill>
                <a:latin typeface="Arial" charset="0"/>
                <a:ea typeface="휴먼엑스포" pitchFamily="18" charset="-127"/>
              </a:rPr>
              <a:t>3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M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구외사진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pic>
        <p:nvPicPr>
          <p:cNvPr id="44035" name="그림 1">
            <a:extLst>
              <a:ext uri="{FF2B5EF4-FFF2-40B4-BE49-F238E27FC236}">
                <a16:creationId xmlns:a16="http://schemas.microsoft.com/office/drawing/2014/main" id="{1586BC77-50B1-47A2-8BD9-3599AEA19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7830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그림 2">
            <a:extLst>
              <a:ext uri="{FF2B5EF4-FFF2-40B4-BE49-F238E27FC236}">
                <a16:creationId xmlns:a16="http://schemas.microsoft.com/office/drawing/2014/main" id="{32ECDC04-32CC-43E1-9D7D-04EABB084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268413"/>
            <a:ext cx="3781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47FF7A1-D504-4A6A-93FA-35BF2413D3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9875" y="3201988"/>
            <a:ext cx="0" cy="251936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advTm="6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E6018743-F2D6-4338-9249-86D7BD5FF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en-US" altLang="ko-KR" sz="4000" b="1" dirty="0">
                <a:solidFill>
                  <a:srgbClr val="FC6204"/>
                </a:solidFill>
                <a:latin typeface="Arial" charset="0"/>
                <a:ea typeface="휴먼엑스포" pitchFamily="18" charset="-127"/>
              </a:rPr>
              <a:t>3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M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구외사진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pic>
        <p:nvPicPr>
          <p:cNvPr id="46083" name="그림 2">
            <a:extLst>
              <a:ext uri="{FF2B5EF4-FFF2-40B4-BE49-F238E27FC236}">
                <a16:creationId xmlns:a16="http://schemas.microsoft.com/office/drawing/2014/main" id="{CF179C61-68C5-4476-8B9E-877D3CD99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77938"/>
            <a:ext cx="3781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08FC8CF-4F44-420E-833A-0122576E3E3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9513" y="4160838"/>
            <a:ext cx="720725" cy="158432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6085" name="그림 1">
            <a:extLst>
              <a:ext uri="{FF2B5EF4-FFF2-40B4-BE49-F238E27FC236}">
                <a16:creationId xmlns:a16="http://schemas.microsoft.com/office/drawing/2014/main" id="{AFA70804-79B1-40C0-847C-FCACF1F16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277938"/>
            <a:ext cx="37798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236CE152-96CA-4F54-AA80-2E3C03B0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en-US" altLang="ko-KR" sz="4000" b="1" dirty="0">
                <a:solidFill>
                  <a:srgbClr val="FC6204"/>
                </a:solidFill>
                <a:latin typeface="Arial" charset="0"/>
                <a:ea typeface="휴먼엑스포" pitchFamily="18" charset="-127"/>
              </a:rPr>
              <a:t>3M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48131" name="Picture 5">
            <a:extLst>
              <a:ext uri="{FF2B5EF4-FFF2-40B4-BE49-F238E27FC236}">
                <a16:creationId xmlns:a16="http://schemas.microsoft.com/office/drawing/2014/main" id="{1DB9B79B-F897-4E21-9260-FCD28825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1268413"/>
            <a:ext cx="9740900" cy="532923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439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77592A8D-A9F5-48C1-9710-A49FA7627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en-US" altLang="ko-KR" sz="4000" b="1" dirty="0">
                <a:solidFill>
                  <a:srgbClr val="FC6204"/>
                </a:solidFill>
                <a:latin typeface="Arial" charset="0"/>
                <a:ea typeface="휴먼엑스포" pitchFamily="18" charset="-127"/>
              </a:rPr>
              <a:t>3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M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pic>
        <p:nvPicPr>
          <p:cNvPr id="50179" name="Picture 5">
            <a:extLst>
              <a:ext uri="{FF2B5EF4-FFF2-40B4-BE49-F238E27FC236}">
                <a16:creationId xmlns:a16="http://schemas.microsoft.com/office/drawing/2014/main" id="{EED8793B-5788-489E-9C5D-1E2EB051E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0"/>
          <a:stretch>
            <a:fillRect/>
          </a:stretch>
        </p:blipFill>
        <p:spPr bwMode="auto">
          <a:xfrm>
            <a:off x="1447800" y="1268413"/>
            <a:ext cx="6248400" cy="519588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43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그림 1">
            <a:extLst>
              <a:ext uri="{FF2B5EF4-FFF2-40B4-BE49-F238E27FC236}">
                <a16:creationId xmlns:a16="http://schemas.microsoft.com/office/drawing/2014/main" id="{BAC28117-C5E8-496F-A2B3-26E3E3548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68413"/>
            <a:ext cx="3783013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그림 2">
            <a:extLst>
              <a:ext uri="{FF2B5EF4-FFF2-40B4-BE49-F238E27FC236}">
                <a16:creationId xmlns:a16="http://schemas.microsoft.com/office/drawing/2014/main" id="{9387BE44-C1D6-49CE-9647-39B7EE944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268413"/>
            <a:ext cx="3781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9875" y="3201988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526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400" dirty="0" err="1"/>
              <a:t>치료시</a:t>
            </a:r>
            <a:r>
              <a:rPr lang="ko-KR" altLang="en-US" sz="2400" dirty="0"/>
              <a:t> 발생한 문제나 기타사항에 대해 기재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앞으로의 계획에 대해 기재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치료하면서 궁금한 부분에 대해 기재</a:t>
            </a:r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기타 궁금증에 대해 기재해주세요</a:t>
            </a:r>
            <a:r>
              <a:rPr lang="en-US" altLang="ko-KR" sz="2400" dirty="0"/>
              <a:t>^^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A27014ED-091B-400C-B9BB-65DC0AEF1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77938"/>
            <a:ext cx="37814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529513" y="4160838"/>
            <a:ext cx="720725" cy="158432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2" name="그림 1">
            <a:extLst>
              <a:ext uri="{FF2B5EF4-FFF2-40B4-BE49-F238E27FC236}">
                <a16:creationId xmlns:a16="http://schemas.microsoft.com/office/drawing/2014/main" id="{6D7B5004-2B31-4BAC-B4AA-C6F37E04B4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277938"/>
            <a:ext cx="37798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40E23C08-12A5-4DE6-B8B7-AF53563B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581525"/>
            <a:ext cx="3019425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5">
            <a:extLst>
              <a:ext uri="{FF2B5EF4-FFF2-40B4-BE49-F238E27FC236}">
                <a16:creationId xmlns:a16="http://schemas.microsoft.com/office/drawing/2014/main" id="{238E5FF6-0143-4DF9-9D1A-ACF0E7B3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4288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6">
            <a:extLst>
              <a:ext uri="{FF2B5EF4-FFF2-40B4-BE49-F238E27FC236}">
                <a16:creationId xmlns:a16="http://schemas.microsoft.com/office/drawing/2014/main" id="{9329ECFE-F3FD-4EDC-8267-06979EDE5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2293938"/>
            <a:ext cx="3022600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7">
            <a:extLst>
              <a:ext uri="{FF2B5EF4-FFF2-40B4-BE49-F238E27FC236}">
                <a16:creationId xmlns:a16="http://schemas.microsoft.com/office/drawing/2014/main" id="{51D5F3F7-B5B0-48B4-9738-7F758A3FC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295525"/>
            <a:ext cx="3022600" cy="22685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8">
            <a:extLst>
              <a:ext uri="{FF2B5EF4-FFF2-40B4-BE49-F238E27FC236}">
                <a16:creationId xmlns:a16="http://schemas.microsoft.com/office/drawing/2014/main" id="{F3FB2696-6603-4888-9F6A-FE56EEBB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295525"/>
            <a:ext cx="30226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02163" y="2852738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35488" y="3741981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37088" y="2788140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>
            <a:extLst>
              <a:ext uri="{FF2B5EF4-FFF2-40B4-BE49-F238E27FC236}">
                <a16:creationId xmlns:a16="http://schemas.microsoft.com/office/drawing/2014/main" id="{3F851FCB-E97A-4423-8ED9-A58CE40D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38"/>
            <a:ext cx="3019425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FD22093F-188C-47E3-9856-998BF6C3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4649788"/>
            <a:ext cx="3019425" cy="22701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5">
            <a:extLst>
              <a:ext uri="{FF2B5EF4-FFF2-40B4-BE49-F238E27FC236}">
                <a16:creationId xmlns:a16="http://schemas.microsoft.com/office/drawing/2014/main" id="{5D51714F-5B30-4F86-93A3-7FBFA39B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33338"/>
            <a:ext cx="3019425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6">
            <a:extLst>
              <a:ext uri="{FF2B5EF4-FFF2-40B4-BE49-F238E27FC236}">
                <a16:creationId xmlns:a16="http://schemas.microsoft.com/office/drawing/2014/main" id="{97C54987-8855-43A1-B490-D337ADBC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57438"/>
            <a:ext cx="3021012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7">
            <a:extLst>
              <a:ext uri="{FF2B5EF4-FFF2-40B4-BE49-F238E27FC236}">
                <a16:creationId xmlns:a16="http://schemas.microsoft.com/office/drawing/2014/main" id="{E55BCED3-FC47-4389-A3C7-35B28083A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346325"/>
            <a:ext cx="3019425" cy="22685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8">
            <a:extLst>
              <a:ext uri="{FF2B5EF4-FFF2-40B4-BE49-F238E27FC236}">
                <a16:creationId xmlns:a16="http://schemas.microsoft.com/office/drawing/2014/main" id="{0B33C1DB-6E22-457F-92BC-149047CE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2349500"/>
            <a:ext cx="3019425" cy="22685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3" name="Picture 7">
            <a:extLst>
              <a:ext uri="{FF2B5EF4-FFF2-40B4-BE49-F238E27FC236}">
                <a16:creationId xmlns:a16="http://schemas.microsoft.com/office/drawing/2014/main" id="{5BA3C048-EE17-46AC-9E82-FA91226F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4649788"/>
            <a:ext cx="3019425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25" name="Picture 5">
            <a:extLst>
              <a:ext uri="{FF2B5EF4-FFF2-40B4-BE49-F238E27FC236}">
                <a16:creationId xmlns:a16="http://schemas.microsoft.com/office/drawing/2014/main" id="{266C4121-BE0B-4421-91C0-7E727B9DB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33338"/>
            <a:ext cx="3021013" cy="22685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3312FD9B-FDA2-43BC-8DE1-47195233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1268413"/>
            <a:ext cx="9744076" cy="532923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>
            <a:extLst>
              <a:ext uri="{FF2B5EF4-FFF2-40B4-BE49-F238E27FC236}">
                <a16:creationId xmlns:a16="http://schemas.microsoft.com/office/drawing/2014/main" id="{6FFAA679-F827-414E-A2DC-CA35AE96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9"/>
          <a:stretch>
            <a:fillRect/>
          </a:stretch>
        </p:blipFill>
        <p:spPr bwMode="auto">
          <a:xfrm>
            <a:off x="1490663" y="1268413"/>
            <a:ext cx="6162675" cy="5362575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19459" name="내용 개체 틀 4" descr="070920 peri-1.jpg">
            <a:extLst>
              <a:ext uri="{FF2B5EF4-FFF2-40B4-BE49-F238E27FC236}">
                <a16:creationId xmlns:a16="http://schemas.microsoft.com/office/drawing/2014/main" id="{1309DDC6-5F91-45C6-B7C6-61B449B0F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68413"/>
            <a:ext cx="3700463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그림 5" descr="070920 peri-2.jpg">
            <a:extLst>
              <a:ext uri="{FF2B5EF4-FFF2-40B4-BE49-F238E27FC236}">
                <a16:creationId xmlns:a16="http://schemas.microsoft.com/office/drawing/2014/main" id="{5BB916C6-5E28-4D8F-BF74-A84C23D37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268413"/>
            <a:ext cx="3700463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19611</TotalTime>
  <Words>776</Words>
  <Application>Microsoft Office PowerPoint</Application>
  <PresentationFormat>화면 슬라이드 쇼(4:3)</PresentationFormat>
  <Paragraphs>198</Paragraphs>
  <Slides>30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Times New Roman</vt:lpstr>
      <vt:lpstr>굴림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Problem list</vt:lpstr>
      <vt:lpstr>PowerPoint 프레젠테이션</vt:lpstr>
      <vt:lpstr>PowerPoint 프레젠테이션</vt:lpstr>
      <vt:lpstr>Tx. Plan (sample)</vt:lpstr>
      <vt:lpstr>Tx. Plan (sample)</vt:lpstr>
      <vt:lpstr>PowerPoint 프레젠테이션</vt:lpstr>
      <vt:lpstr>PowerPoint 프레젠테이션</vt:lpstr>
      <vt:lpstr>Progress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Question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774</cp:revision>
  <dcterms:created xsi:type="dcterms:W3CDTF">2005-05-18T11:28:50Z</dcterms:created>
  <dcterms:modified xsi:type="dcterms:W3CDTF">2021-04-06T04:11:13Z</dcterms:modified>
</cp:coreProperties>
</file>